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1" r:id="rId1"/>
  </p:sldMasterIdLst>
  <p:notesMasterIdLst>
    <p:notesMasterId r:id="rId39"/>
  </p:notesMasterIdLst>
  <p:sldIdLst>
    <p:sldId id="256" r:id="rId2"/>
    <p:sldId id="257" r:id="rId3"/>
    <p:sldId id="296" r:id="rId4"/>
    <p:sldId id="258" r:id="rId5"/>
    <p:sldId id="297" r:id="rId6"/>
    <p:sldId id="259" r:id="rId7"/>
    <p:sldId id="260" r:id="rId8"/>
    <p:sldId id="298" r:id="rId9"/>
    <p:sldId id="299" r:id="rId10"/>
    <p:sldId id="261" r:id="rId11"/>
    <p:sldId id="293" r:id="rId12"/>
    <p:sldId id="300" r:id="rId13"/>
    <p:sldId id="301" r:id="rId14"/>
    <p:sldId id="262" r:id="rId15"/>
    <p:sldId id="288" r:id="rId16"/>
    <p:sldId id="267" r:id="rId17"/>
    <p:sldId id="268" r:id="rId18"/>
    <p:sldId id="269" r:id="rId19"/>
    <p:sldId id="270" r:id="rId20"/>
    <p:sldId id="271" r:id="rId21"/>
    <p:sldId id="272" r:id="rId22"/>
    <p:sldId id="273" r:id="rId23"/>
    <p:sldId id="274" r:id="rId24"/>
    <p:sldId id="275" r:id="rId25"/>
    <p:sldId id="276" r:id="rId26"/>
    <p:sldId id="277" r:id="rId27"/>
    <p:sldId id="290" r:id="rId28"/>
    <p:sldId id="284" r:id="rId29"/>
    <p:sldId id="285" r:id="rId30"/>
    <p:sldId id="278" r:id="rId31"/>
    <p:sldId id="291" r:id="rId32"/>
    <p:sldId id="279" r:id="rId33"/>
    <p:sldId id="280" r:id="rId34"/>
    <p:sldId id="281" r:id="rId35"/>
    <p:sldId id="282" r:id="rId36"/>
    <p:sldId id="295" r:id="rId37"/>
    <p:sldId id="287"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74" d="100"/>
          <a:sy n="74" d="100"/>
        </p:scale>
        <p:origin x="4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443261-9E08-477D-93A4-9452CFA65E9D}" type="datetimeFigureOut">
              <a:rPr lang="en-US" smtClean="0"/>
              <a:t>2/12/2015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6E23B9-1420-4C07-82BB-F6D83A52BB3B}" type="slidenum">
              <a:rPr lang="en-US" smtClean="0"/>
              <a:t>‹#›</a:t>
            </a:fld>
            <a:endParaRPr lang="en-US"/>
          </a:p>
        </p:txBody>
      </p:sp>
    </p:spTree>
    <p:extLst>
      <p:ext uri="{BB962C8B-B14F-4D97-AF65-F5344CB8AC3E}">
        <p14:creationId xmlns:p14="http://schemas.microsoft.com/office/powerpoint/2010/main" val="207623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2/12/2015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8648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t>2/12/2015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99737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smtClean="0"/>
              <a:t>2/12/2015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28195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t>2/12/2015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271277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2/12/2015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998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2/12/2015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50282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t>2/12/2015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61283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t>2/12/2015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7371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2/12/2015</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40787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2/12/2015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079737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2/12/2015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00163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2/12/2015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903779"/>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How Can You Use Data to Differentiate?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45932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8400" y="152401"/>
            <a:ext cx="7696200" cy="8217634"/>
          </a:xfrm>
          <a:prstGeom prst="rect">
            <a:avLst/>
          </a:prstGeom>
          <a:noFill/>
        </p:spPr>
        <p:txBody>
          <a:bodyPr wrap="square" rtlCol="0">
            <a:spAutoFit/>
          </a:bodyPr>
          <a:lstStyle/>
          <a:p>
            <a:r>
              <a:rPr lang="en-US" dirty="0"/>
              <a:t>		                       </a:t>
            </a:r>
            <a:r>
              <a:rPr lang="en-US" b="1" dirty="0"/>
              <a:t>Scoring</a:t>
            </a:r>
          </a:p>
          <a:p>
            <a:endParaRPr lang="en-US" dirty="0"/>
          </a:p>
          <a:p>
            <a:endParaRPr lang="en-US" dirty="0"/>
          </a:p>
          <a:p>
            <a:endParaRPr lang="en-US" dirty="0"/>
          </a:p>
          <a:p>
            <a:r>
              <a:rPr lang="en-US" sz="2400" dirty="0"/>
              <a:t>Dawn Gardner _______     </a:t>
            </a:r>
            <a:r>
              <a:rPr lang="en-US" sz="2400" dirty="0" smtClean="0"/>
              <a:t>Issues</a:t>
            </a:r>
            <a:r>
              <a:rPr lang="en-US" sz="2400" dirty="0"/>
              <a:t>: </a:t>
            </a:r>
          </a:p>
          <a:p>
            <a:endParaRPr lang="en-US" sz="2400" dirty="0"/>
          </a:p>
          <a:p>
            <a:endParaRPr lang="en-US" sz="2400" dirty="0"/>
          </a:p>
          <a:p>
            <a:r>
              <a:rPr lang="en-US" sz="2400" dirty="0" smtClean="0"/>
              <a:t>Melissa Sturgeon 2             </a:t>
            </a:r>
            <a:r>
              <a:rPr lang="en-US" sz="2400" dirty="0"/>
              <a:t>Issues: Not completely </a:t>
            </a:r>
            <a:r>
              <a:rPr lang="en-US" sz="2400" dirty="0" smtClean="0"/>
              <a:t>baked, gooey</a:t>
            </a:r>
            <a:endParaRPr lang="en-US" sz="2400" dirty="0"/>
          </a:p>
          <a:p>
            <a:endParaRPr lang="en-US" sz="2400" dirty="0"/>
          </a:p>
          <a:p>
            <a:r>
              <a:rPr lang="en-US" sz="2400" dirty="0" err="1" smtClean="0"/>
              <a:t>Inglebert</a:t>
            </a:r>
            <a:r>
              <a:rPr lang="en-US" sz="2400" dirty="0" smtClean="0"/>
              <a:t> </a:t>
            </a:r>
            <a:r>
              <a:rPr lang="en-US" sz="2400" dirty="0" err="1" smtClean="0"/>
              <a:t>Humppledink</a:t>
            </a:r>
            <a:r>
              <a:rPr lang="en-US" sz="2400" dirty="0" smtClean="0"/>
              <a:t> 1  Issues</a:t>
            </a:r>
            <a:r>
              <a:rPr lang="en-US" sz="2400" dirty="0"/>
              <a:t>: missing chocolate chips</a:t>
            </a:r>
            <a:r>
              <a:rPr lang="en-US" sz="2400" dirty="0" smtClean="0"/>
              <a:t>, gooey,  </a:t>
            </a:r>
            <a:r>
              <a:rPr lang="en-US" sz="2400" dirty="0"/>
              <a:t>stuck to pan, student did not understand why cookie </a:t>
            </a:r>
            <a:r>
              <a:rPr lang="en-US" sz="2400" dirty="0" smtClean="0"/>
              <a:t>stuck</a:t>
            </a:r>
            <a:endParaRPr lang="en-US" sz="2400" dirty="0"/>
          </a:p>
          <a:p>
            <a:endParaRPr lang="en-US" sz="2400" dirty="0"/>
          </a:p>
          <a:p>
            <a:r>
              <a:rPr lang="en-US" sz="2400" dirty="0" smtClean="0"/>
              <a:t>Wad </a:t>
            </a:r>
            <a:r>
              <a:rPr lang="en-US" sz="2400" dirty="0" err="1" smtClean="0"/>
              <a:t>Wysznuski</a:t>
            </a:r>
            <a:r>
              <a:rPr lang="en-US" sz="2400" dirty="0" smtClean="0"/>
              <a:t> 0                 </a:t>
            </a:r>
            <a:r>
              <a:rPr lang="en-US" sz="2400" dirty="0"/>
              <a:t>Issues: burnt to a </a:t>
            </a:r>
            <a:r>
              <a:rPr lang="en-US" sz="2400" dirty="0" smtClean="0"/>
              <a:t>crisp</a:t>
            </a:r>
          </a:p>
          <a:p>
            <a:endParaRPr lang="en-US" sz="2400" dirty="0"/>
          </a:p>
          <a:p>
            <a:r>
              <a:rPr lang="en-US" sz="2400" dirty="0" smtClean="0"/>
              <a:t>Sally Mae Bay			Issues: little chips, gooey but burnt</a:t>
            </a:r>
            <a:endParaRPr lang="en-US" sz="2400"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55182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2233" y="707779"/>
            <a:ext cx="10832830" cy="4247317"/>
          </a:xfrm>
          <a:prstGeom prst="rect">
            <a:avLst/>
          </a:prstGeom>
          <a:noFill/>
        </p:spPr>
        <p:txBody>
          <a:bodyPr wrap="square" rtlCol="0">
            <a:spAutoFit/>
          </a:bodyPr>
          <a:lstStyle/>
          <a:p>
            <a:r>
              <a:rPr lang="en-US" dirty="0" smtClean="0"/>
              <a:t>Now that you have graded Cookie #2.  </a:t>
            </a:r>
          </a:p>
          <a:p>
            <a:endParaRPr lang="en-US" dirty="0" smtClean="0"/>
          </a:p>
          <a:p>
            <a:r>
              <a:rPr lang="en-US" dirty="0" smtClean="0"/>
              <a:t>Talk about at your table what patterns and trends are seen in this data?</a:t>
            </a:r>
          </a:p>
          <a:p>
            <a:endParaRPr lang="en-US" dirty="0"/>
          </a:p>
          <a:p>
            <a:r>
              <a:rPr lang="en-US" dirty="0" smtClean="0"/>
              <a:t>How could you group your students?</a:t>
            </a:r>
          </a:p>
          <a:p>
            <a:endParaRPr lang="en-US" dirty="0" smtClean="0"/>
          </a:p>
          <a:p>
            <a:r>
              <a:rPr lang="en-US" dirty="0" smtClean="0"/>
              <a:t>What exactly could you teach in small groups?</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2456251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6840" y="437880"/>
            <a:ext cx="5280338" cy="4524315"/>
          </a:xfrm>
          <a:prstGeom prst="rect">
            <a:avLst/>
          </a:prstGeom>
          <a:noFill/>
        </p:spPr>
        <p:txBody>
          <a:bodyPr wrap="square" rtlCol="0">
            <a:spAutoFit/>
          </a:bodyPr>
          <a:lstStyle/>
          <a:p>
            <a:r>
              <a:rPr lang="en-US" sz="4800" dirty="0" smtClean="0"/>
              <a:t>Cookie Take 3</a:t>
            </a:r>
          </a:p>
          <a:p>
            <a:endParaRPr lang="en-US" sz="4800" dirty="0"/>
          </a:p>
          <a:p>
            <a:endParaRPr lang="en-US" sz="4800" dirty="0" smtClean="0"/>
          </a:p>
          <a:p>
            <a:endParaRPr lang="en-US" sz="4800" dirty="0"/>
          </a:p>
          <a:p>
            <a:endParaRPr lang="en-US" sz="4800" dirty="0" smtClean="0"/>
          </a:p>
          <a:p>
            <a:endParaRPr lang="en-US" sz="4800" dirty="0"/>
          </a:p>
        </p:txBody>
      </p:sp>
      <p:graphicFrame>
        <p:nvGraphicFramePr>
          <p:cNvPr id="5" name="Table 4"/>
          <p:cNvGraphicFramePr>
            <a:graphicFrameLocks noGrp="1"/>
          </p:cNvGraphicFramePr>
          <p:nvPr>
            <p:extLst>
              <p:ext uri="{D42A27DB-BD31-4B8C-83A1-F6EECF244321}">
                <p14:modId xmlns:p14="http://schemas.microsoft.com/office/powerpoint/2010/main" val="2064489368"/>
              </p:ext>
            </p:extLst>
          </p:nvPr>
        </p:nvGraphicFramePr>
        <p:xfrm>
          <a:off x="1529725" y="1234821"/>
          <a:ext cx="8128000" cy="4582160"/>
        </p:xfrm>
        <a:graphic>
          <a:graphicData uri="http://schemas.openxmlformats.org/drawingml/2006/table">
            <a:tbl>
              <a:tblPr firstRow="1" bandRow="1">
                <a:tableStyleId>{5C22544A-7EE6-4342-B048-85BDC9FD1C3A}</a:tableStyleId>
              </a:tblPr>
              <a:tblGrid>
                <a:gridCol w="1625600"/>
                <a:gridCol w="1625600"/>
                <a:gridCol w="1625600"/>
                <a:gridCol w="1625600"/>
                <a:gridCol w="1625600"/>
              </a:tblGrid>
              <a:tr h="370840">
                <a:tc>
                  <a:txBody>
                    <a:bodyPr/>
                    <a:lstStyle/>
                    <a:p>
                      <a:r>
                        <a:rPr lang="en-US" dirty="0" smtClean="0"/>
                        <a:t>Name</a:t>
                      </a:r>
                      <a:endParaRPr lang="en-US" dirty="0"/>
                    </a:p>
                  </a:txBody>
                  <a:tcPr/>
                </a:tc>
                <a:tc>
                  <a:txBody>
                    <a:bodyPr/>
                    <a:lstStyle/>
                    <a:p>
                      <a:r>
                        <a:rPr lang="en-US" dirty="0" smtClean="0"/>
                        <a:t>Baked evenly rating 0-3</a:t>
                      </a:r>
                      <a:endParaRPr lang="en-US" dirty="0"/>
                    </a:p>
                  </a:txBody>
                  <a:tcPr/>
                </a:tc>
                <a:tc>
                  <a:txBody>
                    <a:bodyPr/>
                    <a:lstStyle/>
                    <a:p>
                      <a:r>
                        <a:rPr lang="en-US" dirty="0" smtClean="0"/>
                        <a:t>Sweetness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rating 0-3</a:t>
                      </a:r>
                    </a:p>
                    <a:p>
                      <a:endParaRPr lang="en-US" dirty="0"/>
                    </a:p>
                  </a:txBody>
                  <a:tcPr/>
                </a:tc>
                <a:tc>
                  <a:txBody>
                    <a:bodyPr/>
                    <a:lstStyle/>
                    <a:p>
                      <a:r>
                        <a:rPr lang="en-US" dirty="0" smtClean="0"/>
                        <a:t>Chip</a:t>
                      </a:r>
                      <a:r>
                        <a:rPr lang="en-US" baseline="0" dirty="0" smtClean="0"/>
                        <a:t> ratio to cookie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rating 0-3</a:t>
                      </a:r>
                    </a:p>
                    <a:p>
                      <a:endParaRPr lang="en-US" dirty="0"/>
                    </a:p>
                  </a:txBody>
                  <a:tcPr/>
                </a:tc>
                <a:tc>
                  <a:txBody>
                    <a:bodyPr/>
                    <a:lstStyle/>
                    <a:p>
                      <a:r>
                        <a:rPr lang="en-US" dirty="0" smtClean="0"/>
                        <a:t>Cookie Texture</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rating 0-3</a:t>
                      </a:r>
                    </a:p>
                    <a:p>
                      <a:endParaRPr lang="en-US" dirty="0"/>
                    </a:p>
                  </a:txBody>
                  <a:tcPr/>
                </a:tc>
              </a:tr>
              <a:tr h="370840">
                <a:tc>
                  <a:txBody>
                    <a:bodyPr/>
                    <a:lstStyle/>
                    <a:p>
                      <a:endParaRPr lang="en-US" dirty="0" smtClean="0"/>
                    </a:p>
                    <a:p>
                      <a:r>
                        <a:rPr lang="en-US" dirty="0" smtClean="0"/>
                        <a:t>Dawn</a:t>
                      </a:r>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370840">
                <a:tc>
                  <a:txBody>
                    <a:bodyPr/>
                    <a:lstStyle/>
                    <a:p>
                      <a:r>
                        <a:rPr lang="en-US" dirty="0" smtClean="0"/>
                        <a:t>Comment</a:t>
                      </a:r>
                    </a:p>
                    <a:p>
                      <a:endParaRPr lang="en-US" dirty="0" smtClean="0"/>
                    </a:p>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139733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2233" y="707779"/>
            <a:ext cx="10832830" cy="4247317"/>
          </a:xfrm>
          <a:prstGeom prst="rect">
            <a:avLst/>
          </a:prstGeom>
          <a:noFill/>
        </p:spPr>
        <p:txBody>
          <a:bodyPr wrap="square" rtlCol="0">
            <a:spAutoFit/>
          </a:bodyPr>
          <a:lstStyle/>
          <a:p>
            <a:r>
              <a:rPr lang="en-US" dirty="0" smtClean="0"/>
              <a:t>Now that you have graded Cookie </a:t>
            </a:r>
            <a:r>
              <a:rPr lang="en-US" dirty="0" smtClean="0"/>
              <a:t>#3.  </a:t>
            </a:r>
            <a:endParaRPr lang="en-US" dirty="0" smtClean="0"/>
          </a:p>
          <a:p>
            <a:endParaRPr lang="en-US" dirty="0" smtClean="0"/>
          </a:p>
          <a:p>
            <a:r>
              <a:rPr lang="en-US" dirty="0" smtClean="0"/>
              <a:t>Talk about at your table what patterns and trends are seen in this data?</a:t>
            </a:r>
          </a:p>
          <a:p>
            <a:endParaRPr lang="en-US" dirty="0"/>
          </a:p>
          <a:p>
            <a:r>
              <a:rPr lang="en-US" dirty="0" smtClean="0"/>
              <a:t>How could you group your students?</a:t>
            </a:r>
          </a:p>
          <a:p>
            <a:endParaRPr lang="en-US" dirty="0"/>
          </a:p>
          <a:p>
            <a:r>
              <a:rPr lang="en-US" dirty="0" smtClean="0"/>
              <a:t>What exactly could you teach in small groups?</a:t>
            </a:r>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829278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4600" y="457201"/>
            <a:ext cx="7391400" cy="584775"/>
          </a:xfrm>
          <a:prstGeom prst="rect">
            <a:avLst/>
          </a:prstGeom>
          <a:noFill/>
        </p:spPr>
        <p:txBody>
          <a:bodyPr wrap="square" rtlCol="0">
            <a:spAutoFit/>
          </a:bodyPr>
          <a:lstStyle/>
          <a:p>
            <a:r>
              <a:rPr lang="en-US" sz="3200" dirty="0"/>
              <a:t>What are the reasons we student work?</a:t>
            </a:r>
          </a:p>
        </p:txBody>
      </p:sp>
      <p:sp>
        <p:nvSpPr>
          <p:cNvPr id="3" name="TextBox 2"/>
          <p:cNvSpPr txBox="1"/>
          <p:nvPr/>
        </p:nvSpPr>
        <p:spPr>
          <a:xfrm>
            <a:off x="2362200" y="1219201"/>
            <a:ext cx="7391400" cy="3477875"/>
          </a:xfrm>
          <a:prstGeom prst="rect">
            <a:avLst/>
          </a:prstGeom>
          <a:noFill/>
        </p:spPr>
        <p:txBody>
          <a:bodyPr wrap="square" rtlCol="0">
            <a:spAutoFit/>
          </a:bodyPr>
          <a:lstStyle/>
          <a:p>
            <a:pPr marL="342900" indent="-342900">
              <a:buAutoNum type="arabicPeriod"/>
            </a:pPr>
            <a:r>
              <a:rPr lang="en-US" sz="4400" dirty="0"/>
              <a:t>For a grade</a:t>
            </a:r>
          </a:p>
          <a:p>
            <a:pPr marL="342900" indent="-342900">
              <a:buAutoNum type="arabicPeriod"/>
            </a:pPr>
            <a:r>
              <a:rPr lang="en-US" sz="4400" dirty="0"/>
              <a:t>Report to Parents</a:t>
            </a:r>
          </a:p>
          <a:p>
            <a:pPr marL="342900" indent="-342900">
              <a:buAutoNum type="arabicPeriod"/>
            </a:pPr>
            <a:r>
              <a:rPr lang="en-US" sz="4400" dirty="0"/>
              <a:t>Accountability</a:t>
            </a:r>
          </a:p>
          <a:p>
            <a:pPr marL="342900" indent="-342900">
              <a:buAutoNum type="arabicPeriod"/>
            </a:pPr>
            <a:r>
              <a:rPr lang="en-US" sz="4400" dirty="0"/>
              <a:t>To Drive instructional Planning</a:t>
            </a:r>
          </a:p>
        </p:txBody>
      </p:sp>
    </p:spTree>
    <p:extLst>
      <p:ext uri="{BB962C8B-B14F-4D97-AF65-F5344CB8AC3E}">
        <p14:creationId xmlns:p14="http://schemas.microsoft.com/office/powerpoint/2010/main" val="2598835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4"/>
          <p:cNvSpPr>
            <a:spLocks noChangeArrowheads="1" noChangeShapeType="1" noTextEdit="1"/>
          </p:cNvSpPr>
          <p:nvPr/>
        </p:nvSpPr>
        <p:spPr bwMode="auto">
          <a:xfrm>
            <a:off x="1676400" y="152400"/>
            <a:ext cx="8763000" cy="838200"/>
          </a:xfrm>
          <a:prstGeom prst="rect">
            <a:avLst/>
          </a:prstGeom>
        </p:spPr>
        <p:txBody>
          <a:bodyPr wrap="none" fromWordArt="1">
            <a:prstTxWarp prst="textPlain">
              <a:avLst>
                <a:gd name="adj" fmla="val 50000"/>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Where Do We Begin to Plan for Small Group Instruction?</a:t>
            </a:r>
          </a:p>
        </p:txBody>
      </p:sp>
      <p:sp>
        <p:nvSpPr>
          <p:cNvPr id="3075" name="WordArt 5"/>
          <p:cNvSpPr>
            <a:spLocks noChangeArrowheads="1" noChangeShapeType="1" noTextEdit="1"/>
          </p:cNvSpPr>
          <p:nvPr/>
        </p:nvSpPr>
        <p:spPr bwMode="auto">
          <a:xfrm>
            <a:off x="2362200" y="1066800"/>
            <a:ext cx="7010400" cy="457200"/>
          </a:xfrm>
          <a:prstGeom prst="rect">
            <a:avLst/>
          </a:prstGeom>
        </p:spPr>
        <p:txBody>
          <a:bodyPr wrap="none" fromWordArt="1">
            <a:prstTxWarp prst="textPlain">
              <a:avLst>
                <a:gd name="adj" fmla="val 50000"/>
              </a:avLst>
            </a:prstTxWarp>
          </a:bodyPr>
          <a:lstStyle/>
          <a:p>
            <a:r>
              <a:rPr lang="en-US" sz="3600" kern="1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Begin With the End in Mind</a:t>
            </a:r>
          </a:p>
        </p:txBody>
      </p:sp>
      <p:sp>
        <p:nvSpPr>
          <p:cNvPr id="24582" name="Rectangle 6"/>
          <p:cNvSpPr>
            <a:spLocks noChangeArrowheads="1"/>
          </p:cNvSpPr>
          <p:nvPr/>
        </p:nvSpPr>
        <p:spPr bwMode="auto">
          <a:xfrm>
            <a:off x="2133600" y="1676400"/>
            <a:ext cx="8001000" cy="609600"/>
          </a:xfrm>
          <a:prstGeom prst="rect">
            <a:avLst/>
          </a:prstGeom>
          <a:solidFill>
            <a:srgbClr val="FF0000"/>
          </a:solidFill>
          <a:ln w="9525" algn="ctr">
            <a:solidFill>
              <a:schemeClr val="tx1"/>
            </a:solidFill>
            <a:miter lim="800000"/>
            <a:headEnd/>
            <a:tailEnd/>
          </a:ln>
        </p:spPr>
        <p:txBody>
          <a:bodyPr wrap="none" anchor="ctr"/>
          <a:lstStyle/>
          <a:p>
            <a:r>
              <a:rPr lang="en-US" dirty="0">
                <a:latin typeface="Times New Roman" pitchFamily="18" charset="0"/>
                <a:cs typeface="Times New Roman" pitchFamily="18" charset="0"/>
              </a:rPr>
              <a:t>Begin by looking at the </a:t>
            </a:r>
            <a:r>
              <a:rPr lang="en-US" dirty="0" smtClean="0">
                <a:latin typeface="Times New Roman" pitchFamily="18" charset="0"/>
                <a:cs typeface="Times New Roman" pitchFamily="18" charset="0"/>
              </a:rPr>
              <a:t>Common Core Standards.</a:t>
            </a:r>
            <a:endParaRPr lang="en-US" dirty="0">
              <a:latin typeface="Times New Roman" pitchFamily="18" charset="0"/>
              <a:cs typeface="Times New Roman" pitchFamily="18" charset="0"/>
            </a:endParaRPr>
          </a:p>
        </p:txBody>
      </p:sp>
      <p:sp>
        <p:nvSpPr>
          <p:cNvPr id="24583" name="Rectangle 7"/>
          <p:cNvSpPr>
            <a:spLocks noChangeArrowheads="1"/>
          </p:cNvSpPr>
          <p:nvPr/>
        </p:nvSpPr>
        <p:spPr bwMode="auto">
          <a:xfrm>
            <a:off x="2133600" y="2362200"/>
            <a:ext cx="8001000" cy="609600"/>
          </a:xfrm>
          <a:prstGeom prst="rect">
            <a:avLst/>
          </a:prstGeom>
          <a:solidFill>
            <a:srgbClr val="FFFF00"/>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Examine what the assessment is asking the students to demonstrate</a:t>
            </a:r>
          </a:p>
        </p:txBody>
      </p:sp>
      <p:sp>
        <p:nvSpPr>
          <p:cNvPr id="24584" name="Rectangle 8"/>
          <p:cNvSpPr>
            <a:spLocks noChangeArrowheads="1"/>
          </p:cNvSpPr>
          <p:nvPr/>
        </p:nvSpPr>
        <p:spPr bwMode="auto">
          <a:xfrm>
            <a:off x="2133600" y="3048000"/>
            <a:ext cx="8001000" cy="609600"/>
          </a:xfrm>
          <a:prstGeom prst="rect">
            <a:avLst/>
          </a:prstGeom>
          <a:solidFill>
            <a:srgbClr val="FF6600"/>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Determine possible common misconceptions that students may demonstrate</a:t>
            </a:r>
          </a:p>
        </p:txBody>
      </p:sp>
      <p:sp>
        <p:nvSpPr>
          <p:cNvPr id="24585" name="Rectangle 9"/>
          <p:cNvSpPr>
            <a:spLocks noChangeArrowheads="1"/>
          </p:cNvSpPr>
          <p:nvPr/>
        </p:nvSpPr>
        <p:spPr bwMode="auto">
          <a:xfrm>
            <a:off x="2133600" y="3733800"/>
            <a:ext cx="8001000" cy="609600"/>
          </a:xfrm>
          <a:prstGeom prst="rect">
            <a:avLst/>
          </a:prstGeom>
          <a:solidFill>
            <a:srgbClr val="00FFFF"/>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Prepare a simple data collection sheet in relation to common misconceptions </a:t>
            </a:r>
          </a:p>
        </p:txBody>
      </p:sp>
      <p:sp>
        <p:nvSpPr>
          <p:cNvPr id="24586" name="Rectangle 10"/>
          <p:cNvSpPr>
            <a:spLocks noChangeArrowheads="1"/>
          </p:cNvSpPr>
          <p:nvPr/>
        </p:nvSpPr>
        <p:spPr bwMode="auto">
          <a:xfrm>
            <a:off x="2133600" y="4419600"/>
            <a:ext cx="8001000" cy="609600"/>
          </a:xfrm>
          <a:prstGeom prst="rect">
            <a:avLst/>
          </a:prstGeom>
          <a:solidFill>
            <a:srgbClr val="CC3399"/>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Analyze student samples and record on data collection sheet</a:t>
            </a:r>
          </a:p>
        </p:txBody>
      </p:sp>
      <p:sp>
        <p:nvSpPr>
          <p:cNvPr id="24587" name="Rectangle 11"/>
          <p:cNvSpPr>
            <a:spLocks noChangeArrowheads="1"/>
          </p:cNvSpPr>
          <p:nvPr/>
        </p:nvSpPr>
        <p:spPr bwMode="auto">
          <a:xfrm>
            <a:off x="2133600" y="5105400"/>
            <a:ext cx="8001000" cy="609600"/>
          </a:xfrm>
          <a:prstGeom prst="rect">
            <a:avLst/>
          </a:prstGeom>
          <a:solidFill>
            <a:srgbClr val="00FF00"/>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Analyze data in order to generate differentiated small groups</a:t>
            </a:r>
          </a:p>
        </p:txBody>
      </p:sp>
      <p:sp>
        <p:nvSpPr>
          <p:cNvPr id="24588" name="Rectangle 12"/>
          <p:cNvSpPr>
            <a:spLocks noChangeArrowheads="1"/>
          </p:cNvSpPr>
          <p:nvPr/>
        </p:nvSpPr>
        <p:spPr bwMode="auto">
          <a:xfrm>
            <a:off x="2133600" y="5791200"/>
            <a:ext cx="8001000" cy="609600"/>
          </a:xfrm>
          <a:prstGeom prst="rect">
            <a:avLst/>
          </a:prstGeom>
          <a:solidFill>
            <a:srgbClr val="FF66FF"/>
          </a:solidFill>
          <a:ln w="9525" algn="ctr">
            <a:solidFill>
              <a:schemeClr val="tx1"/>
            </a:solidFill>
            <a:miter lim="800000"/>
            <a:headEnd/>
            <a:tailEnd/>
          </a:ln>
        </p:spPr>
        <p:txBody>
          <a:bodyPr wrap="none" anchor="ctr"/>
          <a:lstStyle/>
          <a:p>
            <a:r>
              <a:rPr lang="en-US">
                <a:latin typeface="Times New Roman" pitchFamily="18" charset="0"/>
                <a:cs typeface="Times New Roman" pitchFamily="18" charset="0"/>
              </a:rPr>
              <a:t>Develop objectives for small group aligned with needs</a:t>
            </a:r>
          </a:p>
        </p:txBody>
      </p:sp>
      <p:sp>
        <p:nvSpPr>
          <p:cNvPr id="24589" name="AutoShape 13"/>
          <p:cNvSpPr>
            <a:spLocks noChangeArrowheads="1"/>
          </p:cNvSpPr>
          <p:nvPr/>
        </p:nvSpPr>
        <p:spPr bwMode="auto">
          <a:xfrm>
            <a:off x="1676400" y="1828800"/>
            <a:ext cx="381000" cy="838200"/>
          </a:xfrm>
          <a:prstGeom prst="curvedRightArrow">
            <a:avLst>
              <a:gd name="adj1" fmla="val 44000"/>
              <a:gd name="adj2" fmla="val 88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
        <p:nvSpPr>
          <p:cNvPr id="24593" name="AutoShape 17"/>
          <p:cNvSpPr>
            <a:spLocks noChangeArrowheads="1"/>
          </p:cNvSpPr>
          <p:nvPr/>
        </p:nvSpPr>
        <p:spPr bwMode="auto">
          <a:xfrm>
            <a:off x="1676400" y="3352800"/>
            <a:ext cx="381000" cy="838200"/>
          </a:xfrm>
          <a:prstGeom prst="curvedRightArrow">
            <a:avLst>
              <a:gd name="adj1" fmla="val 44000"/>
              <a:gd name="adj2" fmla="val 88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
        <p:nvSpPr>
          <p:cNvPr id="24594" name="AutoShape 18"/>
          <p:cNvSpPr>
            <a:spLocks noChangeArrowheads="1"/>
          </p:cNvSpPr>
          <p:nvPr/>
        </p:nvSpPr>
        <p:spPr bwMode="auto">
          <a:xfrm>
            <a:off x="1676400" y="4800600"/>
            <a:ext cx="381000" cy="838200"/>
          </a:xfrm>
          <a:prstGeom prst="curvedRightArrow">
            <a:avLst>
              <a:gd name="adj1" fmla="val 44000"/>
              <a:gd name="adj2" fmla="val 88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
        <p:nvSpPr>
          <p:cNvPr id="24595" name="AutoShape 19"/>
          <p:cNvSpPr>
            <a:spLocks noChangeArrowheads="1"/>
          </p:cNvSpPr>
          <p:nvPr/>
        </p:nvSpPr>
        <p:spPr bwMode="auto">
          <a:xfrm flipH="1">
            <a:off x="10210800" y="2514600"/>
            <a:ext cx="304800" cy="838200"/>
          </a:xfrm>
          <a:prstGeom prst="curvedRightArrow">
            <a:avLst>
              <a:gd name="adj1" fmla="val 55000"/>
              <a:gd name="adj2" fmla="val 110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
        <p:nvSpPr>
          <p:cNvPr id="24596" name="AutoShape 20"/>
          <p:cNvSpPr>
            <a:spLocks noChangeArrowheads="1"/>
          </p:cNvSpPr>
          <p:nvPr/>
        </p:nvSpPr>
        <p:spPr bwMode="auto">
          <a:xfrm flipH="1">
            <a:off x="10210800" y="4038600"/>
            <a:ext cx="304800" cy="838200"/>
          </a:xfrm>
          <a:prstGeom prst="curvedRightArrow">
            <a:avLst>
              <a:gd name="adj1" fmla="val 55000"/>
              <a:gd name="adj2" fmla="val 110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
        <p:nvSpPr>
          <p:cNvPr id="24597" name="AutoShape 21"/>
          <p:cNvSpPr>
            <a:spLocks noChangeArrowheads="1"/>
          </p:cNvSpPr>
          <p:nvPr/>
        </p:nvSpPr>
        <p:spPr bwMode="auto">
          <a:xfrm flipH="1">
            <a:off x="10210800" y="5410200"/>
            <a:ext cx="304800" cy="838200"/>
          </a:xfrm>
          <a:prstGeom prst="curvedRightArrow">
            <a:avLst>
              <a:gd name="adj1" fmla="val 55000"/>
              <a:gd name="adj2" fmla="val 110000"/>
              <a:gd name="adj3" fmla="val 33333"/>
            </a:avLst>
          </a:prstGeom>
          <a:solidFill>
            <a:srgbClr val="969696"/>
          </a:solidFill>
          <a:ln w="9525">
            <a:solidFill>
              <a:schemeClr val="tx1"/>
            </a:solidFill>
            <a:miter lim="800000"/>
            <a:headEnd/>
            <a:tailEnd/>
          </a:ln>
        </p:spPr>
        <p:txBody>
          <a:bodyPr wrap="none" anchor="ctr"/>
          <a:lstStyle/>
          <a:p>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412247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blinds(horizontal)">
                                      <p:cBhvr>
                                        <p:cTn id="7" dur="500"/>
                                        <p:tgtEl>
                                          <p:spTgt spid="2458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4583"/>
                                        </p:tgtEl>
                                        <p:attrNameLst>
                                          <p:attrName>style.visibility</p:attrName>
                                        </p:attrNameLst>
                                      </p:cBhvr>
                                      <p:to>
                                        <p:strVal val="visible"/>
                                      </p:to>
                                    </p:set>
                                    <p:animEffect transition="in" filter="wipe(down)">
                                      <p:cBhvr>
                                        <p:cTn id="12" dur="580">
                                          <p:stCondLst>
                                            <p:cond delay="0"/>
                                          </p:stCondLst>
                                        </p:cTn>
                                        <p:tgtEl>
                                          <p:spTgt spid="24583"/>
                                        </p:tgtEl>
                                      </p:cBhvr>
                                    </p:animEffect>
                                    <p:anim calcmode="lin" valueType="num">
                                      <p:cBhvr>
                                        <p:cTn id="13" dur="1822" tmFilter="0,0; 0.14,0.36; 0.43,0.73; 0.71,0.91; 1.0,1.0">
                                          <p:stCondLst>
                                            <p:cond delay="0"/>
                                          </p:stCondLst>
                                        </p:cTn>
                                        <p:tgtEl>
                                          <p:spTgt spid="2458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458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458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458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4583"/>
                                        </p:tgtEl>
                                        <p:attrNameLst>
                                          <p:attrName>ppt_y</p:attrName>
                                        </p:attrNameLst>
                                      </p:cBhvr>
                                      <p:tavLst>
                                        <p:tav tm="0" fmla="#ppt_y-sin(pi*$)/81">
                                          <p:val>
                                            <p:fltVal val="0"/>
                                          </p:val>
                                        </p:tav>
                                        <p:tav tm="100000">
                                          <p:val>
                                            <p:fltVal val="1"/>
                                          </p:val>
                                        </p:tav>
                                      </p:tavLst>
                                    </p:anim>
                                    <p:animScale>
                                      <p:cBhvr>
                                        <p:cTn id="18" dur="26">
                                          <p:stCondLst>
                                            <p:cond delay="650"/>
                                          </p:stCondLst>
                                        </p:cTn>
                                        <p:tgtEl>
                                          <p:spTgt spid="24583"/>
                                        </p:tgtEl>
                                      </p:cBhvr>
                                      <p:to x="100000" y="60000"/>
                                    </p:animScale>
                                    <p:animScale>
                                      <p:cBhvr>
                                        <p:cTn id="19" dur="166" decel="50000">
                                          <p:stCondLst>
                                            <p:cond delay="676"/>
                                          </p:stCondLst>
                                        </p:cTn>
                                        <p:tgtEl>
                                          <p:spTgt spid="24583"/>
                                        </p:tgtEl>
                                      </p:cBhvr>
                                      <p:to x="100000" y="100000"/>
                                    </p:animScale>
                                    <p:animScale>
                                      <p:cBhvr>
                                        <p:cTn id="20" dur="26">
                                          <p:stCondLst>
                                            <p:cond delay="1312"/>
                                          </p:stCondLst>
                                        </p:cTn>
                                        <p:tgtEl>
                                          <p:spTgt spid="24583"/>
                                        </p:tgtEl>
                                      </p:cBhvr>
                                      <p:to x="100000" y="80000"/>
                                    </p:animScale>
                                    <p:animScale>
                                      <p:cBhvr>
                                        <p:cTn id="21" dur="166" decel="50000">
                                          <p:stCondLst>
                                            <p:cond delay="1338"/>
                                          </p:stCondLst>
                                        </p:cTn>
                                        <p:tgtEl>
                                          <p:spTgt spid="24583"/>
                                        </p:tgtEl>
                                      </p:cBhvr>
                                      <p:to x="100000" y="100000"/>
                                    </p:animScale>
                                    <p:animScale>
                                      <p:cBhvr>
                                        <p:cTn id="22" dur="26">
                                          <p:stCondLst>
                                            <p:cond delay="1642"/>
                                          </p:stCondLst>
                                        </p:cTn>
                                        <p:tgtEl>
                                          <p:spTgt spid="24583"/>
                                        </p:tgtEl>
                                      </p:cBhvr>
                                      <p:to x="100000" y="90000"/>
                                    </p:animScale>
                                    <p:animScale>
                                      <p:cBhvr>
                                        <p:cTn id="23" dur="166" decel="50000">
                                          <p:stCondLst>
                                            <p:cond delay="1668"/>
                                          </p:stCondLst>
                                        </p:cTn>
                                        <p:tgtEl>
                                          <p:spTgt spid="24583"/>
                                        </p:tgtEl>
                                      </p:cBhvr>
                                      <p:to x="100000" y="100000"/>
                                    </p:animScale>
                                    <p:animScale>
                                      <p:cBhvr>
                                        <p:cTn id="24" dur="26">
                                          <p:stCondLst>
                                            <p:cond delay="1808"/>
                                          </p:stCondLst>
                                        </p:cTn>
                                        <p:tgtEl>
                                          <p:spTgt spid="24583"/>
                                        </p:tgtEl>
                                      </p:cBhvr>
                                      <p:to x="100000" y="95000"/>
                                    </p:animScale>
                                    <p:animScale>
                                      <p:cBhvr>
                                        <p:cTn id="25" dur="166" decel="50000">
                                          <p:stCondLst>
                                            <p:cond delay="1834"/>
                                          </p:stCondLst>
                                        </p:cTn>
                                        <p:tgtEl>
                                          <p:spTgt spid="24583"/>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24589"/>
                                        </p:tgtEl>
                                        <p:attrNameLst>
                                          <p:attrName>style.visibility</p:attrName>
                                        </p:attrNameLst>
                                      </p:cBhvr>
                                      <p:to>
                                        <p:strVal val="visible"/>
                                      </p:to>
                                    </p:set>
                                    <p:animEffect transition="in" filter="wipe(down)">
                                      <p:cBhvr>
                                        <p:cTn id="28" dur="580">
                                          <p:stCondLst>
                                            <p:cond delay="0"/>
                                          </p:stCondLst>
                                        </p:cTn>
                                        <p:tgtEl>
                                          <p:spTgt spid="24589"/>
                                        </p:tgtEl>
                                      </p:cBhvr>
                                    </p:animEffect>
                                    <p:anim calcmode="lin" valueType="num">
                                      <p:cBhvr>
                                        <p:cTn id="29" dur="1822" tmFilter="0,0; 0.14,0.36; 0.43,0.73; 0.71,0.91; 1.0,1.0">
                                          <p:stCondLst>
                                            <p:cond delay="0"/>
                                          </p:stCondLst>
                                        </p:cTn>
                                        <p:tgtEl>
                                          <p:spTgt spid="2458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458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458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458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4589"/>
                                        </p:tgtEl>
                                        <p:attrNameLst>
                                          <p:attrName>ppt_y</p:attrName>
                                        </p:attrNameLst>
                                      </p:cBhvr>
                                      <p:tavLst>
                                        <p:tav tm="0" fmla="#ppt_y-sin(pi*$)/81">
                                          <p:val>
                                            <p:fltVal val="0"/>
                                          </p:val>
                                        </p:tav>
                                        <p:tav tm="100000">
                                          <p:val>
                                            <p:fltVal val="1"/>
                                          </p:val>
                                        </p:tav>
                                      </p:tavLst>
                                    </p:anim>
                                    <p:animScale>
                                      <p:cBhvr>
                                        <p:cTn id="34" dur="26">
                                          <p:stCondLst>
                                            <p:cond delay="650"/>
                                          </p:stCondLst>
                                        </p:cTn>
                                        <p:tgtEl>
                                          <p:spTgt spid="24589"/>
                                        </p:tgtEl>
                                      </p:cBhvr>
                                      <p:to x="100000" y="60000"/>
                                    </p:animScale>
                                    <p:animScale>
                                      <p:cBhvr>
                                        <p:cTn id="35" dur="166" decel="50000">
                                          <p:stCondLst>
                                            <p:cond delay="676"/>
                                          </p:stCondLst>
                                        </p:cTn>
                                        <p:tgtEl>
                                          <p:spTgt spid="24589"/>
                                        </p:tgtEl>
                                      </p:cBhvr>
                                      <p:to x="100000" y="100000"/>
                                    </p:animScale>
                                    <p:animScale>
                                      <p:cBhvr>
                                        <p:cTn id="36" dur="26">
                                          <p:stCondLst>
                                            <p:cond delay="1312"/>
                                          </p:stCondLst>
                                        </p:cTn>
                                        <p:tgtEl>
                                          <p:spTgt spid="24589"/>
                                        </p:tgtEl>
                                      </p:cBhvr>
                                      <p:to x="100000" y="80000"/>
                                    </p:animScale>
                                    <p:animScale>
                                      <p:cBhvr>
                                        <p:cTn id="37" dur="166" decel="50000">
                                          <p:stCondLst>
                                            <p:cond delay="1338"/>
                                          </p:stCondLst>
                                        </p:cTn>
                                        <p:tgtEl>
                                          <p:spTgt spid="24589"/>
                                        </p:tgtEl>
                                      </p:cBhvr>
                                      <p:to x="100000" y="100000"/>
                                    </p:animScale>
                                    <p:animScale>
                                      <p:cBhvr>
                                        <p:cTn id="38" dur="26">
                                          <p:stCondLst>
                                            <p:cond delay="1642"/>
                                          </p:stCondLst>
                                        </p:cTn>
                                        <p:tgtEl>
                                          <p:spTgt spid="24589"/>
                                        </p:tgtEl>
                                      </p:cBhvr>
                                      <p:to x="100000" y="90000"/>
                                    </p:animScale>
                                    <p:animScale>
                                      <p:cBhvr>
                                        <p:cTn id="39" dur="166" decel="50000">
                                          <p:stCondLst>
                                            <p:cond delay="1668"/>
                                          </p:stCondLst>
                                        </p:cTn>
                                        <p:tgtEl>
                                          <p:spTgt spid="24589"/>
                                        </p:tgtEl>
                                      </p:cBhvr>
                                      <p:to x="100000" y="100000"/>
                                    </p:animScale>
                                    <p:animScale>
                                      <p:cBhvr>
                                        <p:cTn id="40" dur="26">
                                          <p:stCondLst>
                                            <p:cond delay="1808"/>
                                          </p:stCondLst>
                                        </p:cTn>
                                        <p:tgtEl>
                                          <p:spTgt spid="24589"/>
                                        </p:tgtEl>
                                      </p:cBhvr>
                                      <p:to x="100000" y="95000"/>
                                    </p:animScale>
                                    <p:animScale>
                                      <p:cBhvr>
                                        <p:cTn id="41" dur="166" decel="50000">
                                          <p:stCondLst>
                                            <p:cond delay="1834"/>
                                          </p:stCondLst>
                                        </p:cTn>
                                        <p:tgtEl>
                                          <p:spTgt spid="24589"/>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4584"/>
                                        </p:tgtEl>
                                        <p:attrNameLst>
                                          <p:attrName>style.visibility</p:attrName>
                                        </p:attrNameLst>
                                      </p:cBhvr>
                                      <p:to>
                                        <p:strVal val="visible"/>
                                      </p:to>
                                    </p:set>
                                    <p:animEffect transition="in" filter="box(in)">
                                      <p:cBhvr>
                                        <p:cTn id="46" dur="500"/>
                                        <p:tgtEl>
                                          <p:spTgt spid="24584"/>
                                        </p:tgtEl>
                                      </p:cBhvr>
                                    </p:animEffect>
                                  </p:childTnLst>
                                </p:cTn>
                              </p:par>
                              <p:par>
                                <p:cTn id="47" presetID="4" presetClass="entr" presetSubtype="16" fill="hold" grpId="0" nodeType="withEffect">
                                  <p:stCondLst>
                                    <p:cond delay="0"/>
                                  </p:stCondLst>
                                  <p:childTnLst>
                                    <p:set>
                                      <p:cBhvr>
                                        <p:cTn id="48" dur="1" fill="hold">
                                          <p:stCondLst>
                                            <p:cond delay="0"/>
                                          </p:stCondLst>
                                        </p:cTn>
                                        <p:tgtEl>
                                          <p:spTgt spid="24595"/>
                                        </p:tgtEl>
                                        <p:attrNameLst>
                                          <p:attrName>style.visibility</p:attrName>
                                        </p:attrNameLst>
                                      </p:cBhvr>
                                      <p:to>
                                        <p:strVal val="visible"/>
                                      </p:to>
                                    </p:set>
                                    <p:animEffect transition="in" filter="box(in)">
                                      <p:cBhvr>
                                        <p:cTn id="49" dur="500"/>
                                        <p:tgtEl>
                                          <p:spTgt spid="2459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4585"/>
                                        </p:tgtEl>
                                        <p:attrNameLst>
                                          <p:attrName>style.visibility</p:attrName>
                                        </p:attrNameLst>
                                      </p:cBhvr>
                                      <p:to>
                                        <p:strVal val="visible"/>
                                      </p:to>
                                    </p:set>
                                    <p:animEffect transition="in" filter="fade">
                                      <p:cBhvr>
                                        <p:cTn id="54" dur="2000"/>
                                        <p:tgtEl>
                                          <p:spTgt spid="2458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4593"/>
                                        </p:tgtEl>
                                        <p:attrNameLst>
                                          <p:attrName>style.visibility</p:attrName>
                                        </p:attrNameLst>
                                      </p:cBhvr>
                                      <p:to>
                                        <p:strVal val="visible"/>
                                      </p:to>
                                    </p:set>
                                    <p:animEffect transition="in" filter="fade">
                                      <p:cBhvr>
                                        <p:cTn id="57" dur="2000"/>
                                        <p:tgtEl>
                                          <p:spTgt spid="2459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4586"/>
                                        </p:tgtEl>
                                        <p:attrNameLst>
                                          <p:attrName>style.visibility</p:attrName>
                                        </p:attrNameLst>
                                      </p:cBhvr>
                                      <p:to>
                                        <p:strVal val="visible"/>
                                      </p:to>
                                    </p:set>
                                    <p:anim calcmode="lin" valueType="num">
                                      <p:cBhvr additive="base">
                                        <p:cTn id="62" dur="500" fill="hold"/>
                                        <p:tgtEl>
                                          <p:spTgt spid="24586"/>
                                        </p:tgtEl>
                                        <p:attrNameLst>
                                          <p:attrName>ppt_x</p:attrName>
                                        </p:attrNameLst>
                                      </p:cBhvr>
                                      <p:tavLst>
                                        <p:tav tm="0">
                                          <p:val>
                                            <p:strVal val="#ppt_x"/>
                                          </p:val>
                                        </p:tav>
                                        <p:tav tm="100000">
                                          <p:val>
                                            <p:strVal val="#ppt_x"/>
                                          </p:val>
                                        </p:tav>
                                      </p:tavLst>
                                    </p:anim>
                                    <p:anim calcmode="lin" valueType="num">
                                      <p:cBhvr additive="base">
                                        <p:cTn id="63" dur="500" fill="hold"/>
                                        <p:tgtEl>
                                          <p:spTgt spid="24586"/>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4596"/>
                                        </p:tgtEl>
                                        <p:attrNameLst>
                                          <p:attrName>style.visibility</p:attrName>
                                        </p:attrNameLst>
                                      </p:cBhvr>
                                      <p:to>
                                        <p:strVal val="visible"/>
                                      </p:to>
                                    </p:set>
                                    <p:anim calcmode="lin" valueType="num">
                                      <p:cBhvr additive="base">
                                        <p:cTn id="66" dur="500" fill="hold"/>
                                        <p:tgtEl>
                                          <p:spTgt spid="24596"/>
                                        </p:tgtEl>
                                        <p:attrNameLst>
                                          <p:attrName>ppt_x</p:attrName>
                                        </p:attrNameLst>
                                      </p:cBhvr>
                                      <p:tavLst>
                                        <p:tav tm="0">
                                          <p:val>
                                            <p:strVal val="#ppt_x"/>
                                          </p:val>
                                        </p:tav>
                                        <p:tav tm="100000">
                                          <p:val>
                                            <p:strVal val="#ppt_x"/>
                                          </p:val>
                                        </p:tav>
                                      </p:tavLst>
                                    </p:anim>
                                    <p:anim calcmode="lin" valueType="num">
                                      <p:cBhvr additive="base">
                                        <p:cTn id="67" dur="500" fill="hold"/>
                                        <p:tgtEl>
                                          <p:spTgt spid="2459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4" presetClass="entr" presetSubtype="0" fill="hold" grpId="0" nodeType="clickEffect">
                                  <p:stCondLst>
                                    <p:cond delay="0"/>
                                  </p:stCondLst>
                                  <p:childTnLst>
                                    <p:set>
                                      <p:cBhvr>
                                        <p:cTn id="71" dur="1" fill="hold">
                                          <p:stCondLst>
                                            <p:cond delay="0"/>
                                          </p:stCondLst>
                                        </p:cTn>
                                        <p:tgtEl>
                                          <p:spTgt spid="24587"/>
                                        </p:tgtEl>
                                        <p:attrNameLst>
                                          <p:attrName>style.visibility</p:attrName>
                                        </p:attrNameLst>
                                      </p:cBhvr>
                                      <p:to>
                                        <p:strVal val="visible"/>
                                      </p:to>
                                    </p:set>
                                    <p:anim from="(-#ppt_w/2)" to="(#ppt_x)" calcmode="lin" valueType="num">
                                      <p:cBhvr>
                                        <p:cTn id="72" dur="600" fill="hold">
                                          <p:stCondLst>
                                            <p:cond delay="0"/>
                                          </p:stCondLst>
                                        </p:cTn>
                                        <p:tgtEl>
                                          <p:spTgt spid="24587"/>
                                        </p:tgtEl>
                                        <p:attrNameLst>
                                          <p:attrName>ppt_x</p:attrName>
                                        </p:attrNameLst>
                                      </p:cBhvr>
                                    </p:anim>
                                    <p:anim from="0" to="-1.0" calcmode="lin" valueType="num">
                                      <p:cBhvr>
                                        <p:cTn id="73" dur="200" decel="50000" autoRev="1" fill="hold">
                                          <p:stCondLst>
                                            <p:cond delay="600"/>
                                          </p:stCondLst>
                                        </p:cTn>
                                        <p:tgtEl>
                                          <p:spTgt spid="24587"/>
                                        </p:tgtEl>
                                        <p:attrNameLst>
                                          <p:attrName>xshear</p:attrName>
                                        </p:attrNameLst>
                                      </p:cBhvr>
                                    </p:anim>
                                    <p:animScale>
                                      <p:cBhvr>
                                        <p:cTn id="74" dur="200" decel="100000" autoRev="1" fill="hold">
                                          <p:stCondLst>
                                            <p:cond delay="600"/>
                                          </p:stCondLst>
                                        </p:cTn>
                                        <p:tgtEl>
                                          <p:spTgt spid="24587"/>
                                        </p:tgtEl>
                                      </p:cBhvr>
                                      <p:from x="100000" y="100000"/>
                                      <p:to x="80000" y="100000"/>
                                    </p:animScale>
                                    <p:anim by="(#ppt_h/3+#ppt_w*0.1)" calcmode="lin" valueType="num">
                                      <p:cBhvr additive="sum">
                                        <p:cTn id="75" dur="200" decel="100000" autoRev="1" fill="hold">
                                          <p:stCondLst>
                                            <p:cond delay="600"/>
                                          </p:stCondLst>
                                        </p:cTn>
                                        <p:tgtEl>
                                          <p:spTgt spid="24587"/>
                                        </p:tgtEl>
                                        <p:attrNameLst>
                                          <p:attrName>ppt_x</p:attrName>
                                        </p:attrNameLst>
                                      </p:cBhvr>
                                    </p:anim>
                                  </p:childTnLst>
                                </p:cTn>
                              </p:par>
                              <p:par>
                                <p:cTn id="76" presetID="34" presetClass="entr" presetSubtype="0" fill="hold" grpId="0" nodeType="withEffect">
                                  <p:stCondLst>
                                    <p:cond delay="0"/>
                                  </p:stCondLst>
                                  <p:childTnLst>
                                    <p:set>
                                      <p:cBhvr>
                                        <p:cTn id="77" dur="1" fill="hold">
                                          <p:stCondLst>
                                            <p:cond delay="0"/>
                                          </p:stCondLst>
                                        </p:cTn>
                                        <p:tgtEl>
                                          <p:spTgt spid="24594"/>
                                        </p:tgtEl>
                                        <p:attrNameLst>
                                          <p:attrName>style.visibility</p:attrName>
                                        </p:attrNameLst>
                                      </p:cBhvr>
                                      <p:to>
                                        <p:strVal val="visible"/>
                                      </p:to>
                                    </p:set>
                                    <p:anim from="(-#ppt_w/2)" to="(#ppt_x)" calcmode="lin" valueType="num">
                                      <p:cBhvr>
                                        <p:cTn id="78" dur="600" fill="hold">
                                          <p:stCondLst>
                                            <p:cond delay="0"/>
                                          </p:stCondLst>
                                        </p:cTn>
                                        <p:tgtEl>
                                          <p:spTgt spid="24594"/>
                                        </p:tgtEl>
                                        <p:attrNameLst>
                                          <p:attrName>ppt_x</p:attrName>
                                        </p:attrNameLst>
                                      </p:cBhvr>
                                    </p:anim>
                                    <p:anim from="0" to="-1.0" calcmode="lin" valueType="num">
                                      <p:cBhvr>
                                        <p:cTn id="79" dur="200" decel="50000" autoRev="1" fill="hold">
                                          <p:stCondLst>
                                            <p:cond delay="600"/>
                                          </p:stCondLst>
                                        </p:cTn>
                                        <p:tgtEl>
                                          <p:spTgt spid="24594"/>
                                        </p:tgtEl>
                                        <p:attrNameLst>
                                          <p:attrName>xshear</p:attrName>
                                        </p:attrNameLst>
                                      </p:cBhvr>
                                    </p:anim>
                                    <p:animScale>
                                      <p:cBhvr>
                                        <p:cTn id="80" dur="200" decel="100000" autoRev="1" fill="hold">
                                          <p:stCondLst>
                                            <p:cond delay="600"/>
                                          </p:stCondLst>
                                        </p:cTn>
                                        <p:tgtEl>
                                          <p:spTgt spid="24594"/>
                                        </p:tgtEl>
                                      </p:cBhvr>
                                      <p:from x="100000" y="100000"/>
                                      <p:to x="80000" y="100000"/>
                                    </p:animScale>
                                    <p:anim by="(#ppt_h/3+#ppt_w*0.1)" calcmode="lin" valueType="num">
                                      <p:cBhvr additive="sum">
                                        <p:cTn id="81" dur="200" decel="100000" autoRev="1" fill="hold">
                                          <p:stCondLst>
                                            <p:cond delay="600"/>
                                          </p:stCondLst>
                                        </p:cTn>
                                        <p:tgtEl>
                                          <p:spTgt spid="24594"/>
                                        </p:tgtEl>
                                        <p:attrNameLst>
                                          <p:attrName>ppt_x</p:attrName>
                                        </p:attrNameLst>
                                      </p:cBhvr>
                                    </p:anim>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24588"/>
                                        </p:tgtEl>
                                        <p:attrNameLst>
                                          <p:attrName>style.visibility</p:attrName>
                                        </p:attrNameLst>
                                      </p:cBhvr>
                                      <p:to>
                                        <p:strVal val="visible"/>
                                      </p:to>
                                    </p:set>
                                    <p:animEffect transition="in" filter="slide(fromBottom)">
                                      <p:cBhvr>
                                        <p:cTn id="86" dur="500"/>
                                        <p:tgtEl>
                                          <p:spTgt spid="24588"/>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24597"/>
                                        </p:tgtEl>
                                        <p:attrNameLst>
                                          <p:attrName>style.visibility</p:attrName>
                                        </p:attrNameLst>
                                      </p:cBhvr>
                                      <p:to>
                                        <p:strVal val="visible"/>
                                      </p:to>
                                    </p:set>
                                    <p:animEffect transition="in" filter="slide(fromBottom)">
                                      <p:cBhvr>
                                        <p:cTn id="89" dur="500"/>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nimBg="1"/>
      <p:bldP spid="24583" grpId="0" animBg="1"/>
      <p:bldP spid="24584" grpId="0" animBg="1"/>
      <p:bldP spid="24585" grpId="0" animBg="1"/>
      <p:bldP spid="24586" grpId="0" animBg="1"/>
      <p:bldP spid="24587" grpId="0" animBg="1"/>
      <p:bldP spid="24588" grpId="0" animBg="1"/>
      <p:bldP spid="24589" grpId="0" animBg="1"/>
      <p:bldP spid="24593" grpId="0" animBg="1"/>
      <p:bldP spid="24594" grpId="0" animBg="1"/>
      <p:bldP spid="24595" grpId="0" animBg="1"/>
      <p:bldP spid="24596" grpId="0" animBg="1"/>
      <p:bldP spid="2459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381000"/>
            <a:ext cx="8229600" cy="523220"/>
          </a:xfrm>
          <a:prstGeom prst="rect">
            <a:avLst/>
          </a:prstGeom>
          <a:noFill/>
        </p:spPr>
        <p:txBody>
          <a:bodyPr wrap="square" rtlCol="0">
            <a:spAutoFit/>
          </a:bodyPr>
          <a:lstStyle/>
          <a:p>
            <a:r>
              <a:rPr lang="en-US" sz="2800" dirty="0"/>
              <a:t>Type of Data Collection- Multiplying Two Digit Numbers </a:t>
            </a:r>
          </a:p>
        </p:txBody>
      </p:sp>
      <p:graphicFrame>
        <p:nvGraphicFramePr>
          <p:cNvPr id="4" name="Table 3"/>
          <p:cNvGraphicFramePr>
            <a:graphicFrameLocks noGrp="1"/>
          </p:cNvGraphicFramePr>
          <p:nvPr/>
        </p:nvGraphicFramePr>
        <p:xfrm>
          <a:off x="2286001" y="1447800"/>
          <a:ext cx="3657599" cy="2743198"/>
        </p:xfrm>
        <a:graphic>
          <a:graphicData uri="http://schemas.openxmlformats.org/drawingml/2006/table">
            <a:tbl>
              <a:tblPr/>
              <a:tblGrid>
                <a:gridCol w="1210503"/>
                <a:gridCol w="1173980"/>
                <a:gridCol w="1273116"/>
              </a:tblGrid>
              <a:tr h="347666">
                <a:tc>
                  <a:txBody>
                    <a:bodyPr/>
                    <a:lstStyle/>
                    <a:p>
                      <a:pPr algn="l" fontAlgn="b"/>
                      <a:r>
                        <a:rPr lang="en-US" sz="1800" b="1" i="0" u="none" strike="noStrike" dirty="0">
                          <a:solidFill>
                            <a:srgbClr val="000000"/>
                          </a:solidFill>
                          <a:latin typeface="Arial"/>
                        </a:rPr>
                        <a:t>name</a:t>
                      </a:r>
                    </a:p>
                  </a:txBody>
                  <a:tcPr marL="9525" marR="9525" marT="9525" marB="0" anchor="b">
                    <a:lnL>
                      <a:noFill/>
                    </a:lnL>
                    <a:lnR>
                      <a:noFill/>
                    </a:lnR>
                    <a:lnT>
                      <a:noFill/>
                    </a:lnT>
                    <a:lnB>
                      <a:noFill/>
                    </a:lnB>
                  </a:tcPr>
                </a:tc>
                <a:tc>
                  <a:txBody>
                    <a:bodyPr/>
                    <a:lstStyle/>
                    <a:p>
                      <a:pPr algn="r" fontAlgn="b"/>
                      <a:r>
                        <a:rPr lang="en-US" sz="1800" b="1" i="0" u="none" strike="noStrike" dirty="0">
                          <a:solidFill>
                            <a:srgbClr val="000000"/>
                          </a:solidFill>
                          <a:latin typeface="Arial"/>
                        </a:rPr>
                        <a:t>2-Oct</a:t>
                      </a:r>
                    </a:p>
                  </a:txBody>
                  <a:tcPr marL="9525" marR="9525" marT="9525" marB="0" anchor="b">
                    <a:lnL>
                      <a:noFill/>
                    </a:lnL>
                    <a:lnR>
                      <a:noFill/>
                    </a:lnR>
                    <a:lnT>
                      <a:noFill/>
                    </a:lnT>
                    <a:lnB>
                      <a:noFill/>
                    </a:lnB>
                  </a:tcPr>
                </a:tc>
                <a:tc>
                  <a:txBody>
                    <a:bodyPr/>
                    <a:lstStyle/>
                    <a:p>
                      <a:pPr algn="r" fontAlgn="b"/>
                      <a:r>
                        <a:rPr lang="en-US" sz="1800" b="1" i="0" u="none" strike="noStrike" dirty="0">
                          <a:solidFill>
                            <a:srgbClr val="000000"/>
                          </a:solidFill>
                          <a:latin typeface="Arial"/>
                        </a:rPr>
                        <a:t>3-Oct</a:t>
                      </a:r>
                    </a:p>
                  </a:txBody>
                  <a:tcPr marL="9525" marR="9525" marT="9525" marB="0" anchor="b">
                    <a:lnL>
                      <a:noFill/>
                    </a:lnL>
                    <a:lnR>
                      <a:noFill/>
                    </a:lnR>
                    <a:lnT>
                      <a:noFill/>
                    </a:lnT>
                    <a:lnB>
                      <a:noFill/>
                    </a:lnB>
                  </a:tcPr>
                </a:tc>
              </a:tr>
              <a:tr h="347666">
                <a:tc>
                  <a:txBody>
                    <a:bodyPr/>
                    <a:lstStyle/>
                    <a:p>
                      <a:pPr algn="l" fontAlgn="b"/>
                      <a:r>
                        <a:rPr lang="en-US" sz="1800" b="0" i="0" u="none" strike="noStrike" dirty="0">
                          <a:solidFill>
                            <a:srgbClr val="000000"/>
                          </a:solidFill>
                          <a:latin typeface="Arial"/>
                        </a:rPr>
                        <a:t>John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98%</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100%</a:t>
                      </a:r>
                    </a:p>
                  </a:txBody>
                  <a:tcPr marL="9525" marR="9525" marT="9525" marB="0" anchor="b">
                    <a:lnL>
                      <a:noFill/>
                    </a:lnL>
                    <a:lnR>
                      <a:noFill/>
                    </a:lnR>
                    <a:lnT>
                      <a:noFill/>
                    </a:lnT>
                    <a:lnB>
                      <a:noFill/>
                    </a:lnB>
                  </a:tcPr>
                </a:tc>
              </a:tr>
              <a:tr h="347666">
                <a:tc>
                  <a:txBody>
                    <a:bodyPr/>
                    <a:lstStyle/>
                    <a:p>
                      <a:pPr algn="l" fontAlgn="b"/>
                      <a:r>
                        <a:rPr lang="en-US" sz="1800" b="0" i="0" u="none" strike="noStrike" dirty="0">
                          <a:solidFill>
                            <a:srgbClr val="000000"/>
                          </a:solidFill>
                          <a:latin typeface="Arial"/>
                        </a:rPr>
                        <a:t>Mary</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58%</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60%</a:t>
                      </a:r>
                    </a:p>
                  </a:txBody>
                  <a:tcPr marL="9525" marR="9525" marT="9525" marB="0" anchor="b">
                    <a:lnL>
                      <a:noFill/>
                    </a:lnL>
                    <a:lnR>
                      <a:noFill/>
                    </a:lnR>
                    <a:lnT>
                      <a:noFill/>
                    </a:lnT>
                    <a:lnB>
                      <a:noFill/>
                    </a:lnB>
                  </a:tcPr>
                </a:tc>
              </a:tr>
              <a:tr h="347666">
                <a:tc>
                  <a:txBody>
                    <a:bodyPr/>
                    <a:lstStyle/>
                    <a:p>
                      <a:pPr algn="l" fontAlgn="b"/>
                      <a:r>
                        <a:rPr lang="en-US" sz="1800" b="0" i="0" u="none" strike="noStrike" dirty="0">
                          <a:solidFill>
                            <a:srgbClr val="000000"/>
                          </a:solidFill>
                          <a:latin typeface="Arial"/>
                        </a:rPr>
                        <a:t>Juan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74%</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78%</a:t>
                      </a:r>
                    </a:p>
                  </a:txBody>
                  <a:tcPr marL="9525" marR="9525" marT="9525" marB="0" anchor="b">
                    <a:lnL>
                      <a:noFill/>
                    </a:lnL>
                    <a:lnR>
                      <a:noFill/>
                    </a:lnR>
                    <a:lnT>
                      <a:noFill/>
                    </a:lnT>
                    <a:lnB>
                      <a:noFill/>
                    </a:lnB>
                  </a:tcPr>
                </a:tc>
              </a:tr>
              <a:tr h="657202">
                <a:tc>
                  <a:txBody>
                    <a:bodyPr/>
                    <a:lstStyle/>
                    <a:p>
                      <a:pPr algn="l" fontAlgn="b"/>
                      <a:r>
                        <a:rPr lang="en-US" sz="1800" b="0" i="0" u="none" strike="noStrike" dirty="0">
                          <a:solidFill>
                            <a:srgbClr val="000000"/>
                          </a:solidFill>
                          <a:latin typeface="Arial"/>
                        </a:rPr>
                        <a:t>Keagon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67%</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68%</a:t>
                      </a:r>
                    </a:p>
                  </a:txBody>
                  <a:tcPr marL="9525" marR="9525" marT="9525" marB="0" anchor="b">
                    <a:lnL>
                      <a:noFill/>
                    </a:lnL>
                    <a:lnR>
                      <a:noFill/>
                    </a:lnR>
                    <a:lnT>
                      <a:noFill/>
                    </a:lnT>
                    <a:lnB>
                      <a:noFill/>
                    </a:lnB>
                  </a:tcPr>
                </a:tc>
              </a:tr>
              <a:tr h="347666">
                <a:tc>
                  <a:txBody>
                    <a:bodyPr/>
                    <a:lstStyle/>
                    <a:p>
                      <a:pPr algn="l" fontAlgn="b"/>
                      <a:r>
                        <a:rPr lang="en-US" sz="1800" b="0" i="0" u="none" strike="noStrike" dirty="0">
                          <a:solidFill>
                            <a:srgbClr val="000000"/>
                          </a:solidFill>
                          <a:latin typeface="Arial"/>
                        </a:rPr>
                        <a:t>Kim</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69%</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69%</a:t>
                      </a:r>
                    </a:p>
                  </a:txBody>
                  <a:tcPr marL="9525" marR="9525" marT="9525" marB="0" anchor="b">
                    <a:lnL>
                      <a:noFill/>
                    </a:lnL>
                    <a:lnR>
                      <a:noFill/>
                    </a:lnR>
                    <a:lnT>
                      <a:noFill/>
                    </a:lnT>
                    <a:lnB>
                      <a:noFill/>
                    </a:lnB>
                  </a:tcPr>
                </a:tc>
              </a:tr>
              <a:tr h="347666">
                <a:tc>
                  <a:txBody>
                    <a:bodyPr/>
                    <a:lstStyle/>
                    <a:p>
                      <a:pPr algn="l" fontAlgn="b"/>
                      <a:r>
                        <a:rPr lang="en-US" sz="1800" b="0" i="0" u="none" strike="noStrike" dirty="0">
                          <a:solidFill>
                            <a:srgbClr val="000000"/>
                          </a:solidFill>
                          <a:latin typeface="Arial"/>
                        </a:rPr>
                        <a:t>Leilani</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89%</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86%</a:t>
                      </a:r>
                    </a:p>
                  </a:txBody>
                  <a:tcPr marL="9525" marR="9525" marT="9525" marB="0" anchor="b">
                    <a:lnL>
                      <a:noFill/>
                    </a:lnL>
                    <a:lnR>
                      <a:noFill/>
                    </a:lnR>
                    <a:lnT>
                      <a:noFill/>
                    </a:lnT>
                    <a:lnB>
                      <a:noFill/>
                    </a:lnB>
                  </a:tcPr>
                </a:tc>
              </a:tr>
            </a:tbl>
          </a:graphicData>
        </a:graphic>
      </p:graphicFrame>
      <p:sp>
        <p:nvSpPr>
          <p:cNvPr id="5" name="TextBox 4"/>
          <p:cNvSpPr txBox="1"/>
          <p:nvPr/>
        </p:nvSpPr>
        <p:spPr>
          <a:xfrm>
            <a:off x="6705600" y="1447800"/>
            <a:ext cx="3505200" cy="1477328"/>
          </a:xfrm>
          <a:prstGeom prst="rect">
            <a:avLst/>
          </a:prstGeom>
          <a:noFill/>
        </p:spPr>
        <p:txBody>
          <a:bodyPr wrap="square" rtlCol="0">
            <a:spAutoFit/>
          </a:bodyPr>
          <a:lstStyle/>
          <a:p>
            <a:r>
              <a:rPr lang="en-US" dirty="0"/>
              <a:t>What does this data tell you?</a:t>
            </a:r>
          </a:p>
          <a:p>
            <a:endParaRPr lang="en-US" dirty="0"/>
          </a:p>
          <a:p>
            <a:endParaRPr lang="en-US" dirty="0"/>
          </a:p>
          <a:p>
            <a:r>
              <a:rPr lang="en-US" dirty="0"/>
              <a:t>What do you need to work on with which students?</a:t>
            </a:r>
          </a:p>
        </p:txBody>
      </p:sp>
    </p:spTree>
    <p:extLst>
      <p:ext uri="{BB962C8B-B14F-4D97-AF65-F5344CB8AC3E}">
        <p14:creationId xmlns:p14="http://schemas.microsoft.com/office/powerpoint/2010/main" val="3831151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57601" y="2657678"/>
            <a:ext cx="45719" cy="369332"/>
          </a:xfrm>
          <a:prstGeom prst="rect">
            <a:avLst/>
          </a:prstGeom>
          <a:noFill/>
        </p:spPr>
        <p:txBody>
          <a:bodyPr wrap="square" rtlCol="0">
            <a:spAutoFit/>
          </a:bodyPr>
          <a:lstStyle/>
          <a:p>
            <a:endParaRPr lang="en-US" dirty="0"/>
          </a:p>
        </p:txBody>
      </p:sp>
      <p:sp>
        <p:nvSpPr>
          <p:cNvPr id="53" name="Rectangle 52"/>
          <p:cNvSpPr/>
          <p:nvPr/>
        </p:nvSpPr>
        <p:spPr>
          <a:xfrm>
            <a:off x="2667000" y="228600"/>
            <a:ext cx="5486400" cy="369332"/>
          </a:xfrm>
          <a:prstGeom prst="rect">
            <a:avLst/>
          </a:prstGeom>
        </p:spPr>
        <p:txBody>
          <a:bodyPr wrap="square">
            <a:spAutoFit/>
          </a:bodyPr>
          <a:lstStyle/>
          <a:p>
            <a:r>
              <a:rPr lang="en-US" dirty="0"/>
              <a:t>Type of Data Collection- Multiplying Two Digit Numbers </a:t>
            </a:r>
          </a:p>
        </p:txBody>
      </p:sp>
      <p:pic>
        <p:nvPicPr>
          <p:cNvPr id="19494" name="Picture 38"/>
          <p:cNvPicPr>
            <a:picLocks noChangeAspect="1" noChangeArrowheads="1"/>
          </p:cNvPicPr>
          <p:nvPr/>
        </p:nvPicPr>
        <p:blipFill>
          <a:blip r:embed="rId2" cstate="print"/>
          <a:srcRect t="22917" r="78917" b="33333"/>
          <a:stretch>
            <a:fillRect/>
          </a:stretch>
        </p:blipFill>
        <p:spPr bwMode="auto">
          <a:xfrm>
            <a:off x="2057400" y="990600"/>
            <a:ext cx="3918857" cy="4572000"/>
          </a:xfrm>
          <a:prstGeom prst="rect">
            <a:avLst/>
          </a:prstGeom>
          <a:noFill/>
          <a:ln w="9525">
            <a:noFill/>
            <a:miter lim="800000"/>
            <a:headEnd/>
            <a:tailEnd/>
          </a:ln>
        </p:spPr>
      </p:pic>
      <p:sp>
        <p:nvSpPr>
          <p:cNvPr id="55" name="Rectangle 54"/>
          <p:cNvSpPr/>
          <p:nvPr/>
        </p:nvSpPr>
        <p:spPr>
          <a:xfrm>
            <a:off x="5867400" y="1524000"/>
            <a:ext cx="4572000" cy="1477328"/>
          </a:xfrm>
          <a:prstGeom prst="rect">
            <a:avLst/>
          </a:prstGeom>
        </p:spPr>
        <p:txBody>
          <a:bodyPr wrap="square">
            <a:spAutoFit/>
          </a:bodyPr>
          <a:lstStyle/>
          <a:p>
            <a:r>
              <a:rPr lang="en-US" dirty="0"/>
              <a:t>What does this data tell you?</a:t>
            </a:r>
          </a:p>
          <a:p>
            <a:endParaRPr lang="en-US" dirty="0"/>
          </a:p>
          <a:p>
            <a:endParaRPr lang="en-US" dirty="0"/>
          </a:p>
          <a:p>
            <a:r>
              <a:rPr lang="en-US" dirty="0"/>
              <a:t>What do you need to work on with which students?</a:t>
            </a:r>
          </a:p>
        </p:txBody>
      </p:sp>
    </p:spTree>
    <p:extLst>
      <p:ext uri="{BB962C8B-B14F-4D97-AF65-F5344CB8AC3E}">
        <p14:creationId xmlns:p14="http://schemas.microsoft.com/office/powerpoint/2010/main" val="1167959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7" name="Picture 7"/>
          <p:cNvPicPr>
            <a:picLocks noChangeAspect="1" noChangeArrowheads="1"/>
          </p:cNvPicPr>
          <p:nvPr/>
        </p:nvPicPr>
        <p:blipFill>
          <a:blip r:embed="rId2" cstate="print"/>
          <a:srcRect t="22917" r="73646" b="32292"/>
          <a:stretch>
            <a:fillRect/>
          </a:stretch>
        </p:blipFill>
        <p:spPr bwMode="auto">
          <a:xfrm>
            <a:off x="1828800" y="1219201"/>
            <a:ext cx="5638800" cy="5388187"/>
          </a:xfrm>
          <a:prstGeom prst="rect">
            <a:avLst/>
          </a:prstGeom>
          <a:noFill/>
          <a:ln w="9525">
            <a:noFill/>
            <a:miter lim="800000"/>
            <a:headEnd/>
            <a:tailEnd/>
          </a:ln>
        </p:spPr>
      </p:pic>
      <p:sp>
        <p:nvSpPr>
          <p:cNvPr id="11" name="Rectangle 10"/>
          <p:cNvSpPr/>
          <p:nvPr/>
        </p:nvSpPr>
        <p:spPr>
          <a:xfrm>
            <a:off x="2286000" y="533400"/>
            <a:ext cx="5638800" cy="369332"/>
          </a:xfrm>
          <a:prstGeom prst="rect">
            <a:avLst/>
          </a:prstGeom>
        </p:spPr>
        <p:txBody>
          <a:bodyPr wrap="square">
            <a:spAutoFit/>
          </a:bodyPr>
          <a:lstStyle/>
          <a:p>
            <a:r>
              <a:rPr lang="en-US" dirty="0"/>
              <a:t>Type of Data Collection- Multiplying  One Digit Numbers </a:t>
            </a:r>
          </a:p>
        </p:txBody>
      </p:sp>
      <p:sp>
        <p:nvSpPr>
          <p:cNvPr id="12" name="Rectangle 11"/>
          <p:cNvSpPr/>
          <p:nvPr/>
        </p:nvSpPr>
        <p:spPr>
          <a:xfrm>
            <a:off x="7467600" y="1371600"/>
            <a:ext cx="2971800" cy="1477328"/>
          </a:xfrm>
          <a:prstGeom prst="rect">
            <a:avLst/>
          </a:prstGeom>
        </p:spPr>
        <p:txBody>
          <a:bodyPr wrap="square">
            <a:spAutoFit/>
          </a:bodyPr>
          <a:lstStyle/>
          <a:p>
            <a:r>
              <a:rPr lang="en-US" dirty="0"/>
              <a:t>What does this data tell you?</a:t>
            </a:r>
          </a:p>
          <a:p>
            <a:endParaRPr lang="en-US" dirty="0"/>
          </a:p>
          <a:p>
            <a:endParaRPr lang="en-US" dirty="0"/>
          </a:p>
          <a:p>
            <a:r>
              <a:rPr lang="en-US" dirty="0"/>
              <a:t>What do you need to work on with which students?</a:t>
            </a:r>
          </a:p>
        </p:txBody>
      </p:sp>
    </p:spTree>
    <p:extLst>
      <p:ext uri="{BB962C8B-B14F-4D97-AF65-F5344CB8AC3E}">
        <p14:creationId xmlns:p14="http://schemas.microsoft.com/office/powerpoint/2010/main" val="4325221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t="21875" r="73646" b="46875"/>
          <a:stretch>
            <a:fillRect/>
          </a:stretch>
        </p:blipFill>
        <p:spPr bwMode="auto">
          <a:xfrm>
            <a:off x="1752600" y="1524000"/>
            <a:ext cx="5829300" cy="3886200"/>
          </a:xfrm>
          <a:prstGeom prst="rect">
            <a:avLst/>
          </a:prstGeom>
          <a:noFill/>
          <a:ln w="9525">
            <a:noFill/>
            <a:miter lim="800000"/>
            <a:headEnd/>
            <a:tailEnd/>
          </a:ln>
        </p:spPr>
      </p:pic>
      <p:sp>
        <p:nvSpPr>
          <p:cNvPr id="3" name="Rectangle 2"/>
          <p:cNvSpPr/>
          <p:nvPr/>
        </p:nvSpPr>
        <p:spPr>
          <a:xfrm>
            <a:off x="2209800" y="381000"/>
            <a:ext cx="5943600" cy="369332"/>
          </a:xfrm>
          <a:prstGeom prst="rect">
            <a:avLst/>
          </a:prstGeom>
        </p:spPr>
        <p:txBody>
          <a:bodyPr wrap="square">
            <a:spAutoFit/>
          </a:bodyPr>
          <a:lstStyle/>
          <a:p>
            <a:r>
              <a:rPr lang="en-US" dirty="0"/>
              <a:t>Type of Data Collection- Multiplying  One Digit Numbers </a:t>
            </a:r>
          </a:p>
        </p:txBody>
      </p:sp>
      <p:sp>
        <p:nvSpPr>
          <p:cNvPr id="4" name="Rectangle 3"/>
          <p:cNvSpPr/>
          <p:nvPr/>
        </p:nvSpPr>
        <p:spPr>
          <a:xfrm>
            <a:off x="7924800" y="1447801"/>
            <a:ext cx="2438400" cy="2031325"/>
          </a:xfrm>
          <a:prstGeom prst="rect">
            <a:avLst/>
          </a:prstGeom>
        </p:spPr>
        <p:txBody>
          <a:bodyPr wrap="square">
            <a:spAutoFit/>
          </a:bodyPr>
          <a:lstStyle/>
          <a:p>
            <a:r>
              <a:rPr lang="en-US" dirty="0"/>
              <a:t>What does this data tell you?</a:t>
            </a:r>
          </a:p>
          <a:p>
            <a:endParaRPr lang="en-US" dirty="0"/>
          </a:p>
          <a:p>
            <a:endParaRPr lang="en-US" dirty="0"/>
          </a:p>
          <a:p>
            <a:r>
              <a:rPr lang="en-US" dirty="0"/>
              <a:t>What do you need to work on with which students?</a:t>
            </a:r>
          </a:p>
        </p:txBody>
      </p:sp>
    </p:spTree>
    <p:extLst>
      <p:ext uri="{BB962C8B-B14F-4D97-AF65-F5344CB8AC3E}">
        <p14:creationId xmlns:p14="http://schemas.microsoft.com/office/powerpoint/2010/main" val="118873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71800" y="3048000"/>
            <a:ext cx="7406640" cy="1752600"/>
          </a:xfrm>
        </p:spPr>
        <p:txBody>
          <a:bodyPr/>
          <a:lstStyle/>
          <a:p>
            <a:r>
              <a:rPr lang="en-US" dirty="0" smtClean="0"/>
              <a:t>Today we will develop data collection tools in order to </a:t>
            </a:r>
            <a:r>
              <a:rPr lang="en-US" dirty="0" smtClean="0"/>
              <a:t>drive </a:t>
            </a:r>
            <a:r>
              <a:rPr lang="en-US" dirty="0" smtClean="0"/>
              <a:t>differentiated instructional planning.</a:t>
            </a:r>
            <a:endParaRPr lang="en-US" dirty="0"/>
          </a:p>
        </p:txBody>
      </p:sp>
    </p:spTree>
    <p:extLst>
      <p:ext uri="{BB962C8B-B14F-4D97-AF65-F5344CB8AC3E}">
        <p14:creationId xmlns:p14="http://schemas.microsoft.com/office/powerpoint/2010/main" val="2006131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533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4038600" y="533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209800" y="1524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038600" y="1524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400800" y="533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229600" y="533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6400800" y="1524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8229600" y="1524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209800" y="3200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038600" y="32004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209800" y="4191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038600" y="4191000"/>
            <a:ext cx="1828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a:off x="2286000" y="533401"/>
            <a:ext cx="1676400" cy="646331"/>
          </a:xfrm>
          <a:prstGeom prst="rect">
            <a:avLst/>
          </a:prstGeom>
          <a:noFill/>
        </p:spPr>
        <p:txBody>
          <a:bodyPr wrap="square" rtlCol="0">
            <a:spAutoFit/>
          </a:bodyPr>
          <a:lstStyle/>
          <a:p>
            <a:r>
              <a:rPr lang="en-US" dirty="0"/>
              <a:t>Sue- no hook, no closure</a:t>
            </a:r>
          </a:p>
        </p:txBody>
      </p:sp>
      <p:sp>
        <p:nvSpPr>
          <p:cNvPr id="23" name="TextBox 22"/>
          <p:cNvSpPr txBox="1"/>
          <p:nvPr/>
        </p:nvSpPr>
        <p:spPr>
          <a:xfrm>
            <a:off x="4114800" y="685801"/>
            <a:ext cx="1676400" cy="830997"/>
          </a:xfrm>
          <a:prstGeom prst="rect">
            <a:avLst/>
          </a:prstGeom>
          <a:noFill/>
        </p:spPr>
        <p:txBody>
          <a:bodyPr wrap="square" rtlCol="0">
            <a:spAutoFit/>
          </a:bodyPr>
          <a:lstStyle/>
          <a:p>
            <a:r>
              <a:rPr lang="en-US" sz="1600" dirty="0"/>
              <a:t>Bob- lacks specific focused supporting details</a:t>
            </a:r>
          </a:p>
        </p:txBody>
      </p:sp>
      <p:sp>
        <p:nvSpPr>
          <p:cNvPr id="24" name="TextBox 23"/>
          <p:cNvSpPr txBox="1"/>
          <p:nvPr/>
        </p:nvSpPr>
        <p:spPr>
          <a:xfrm>
            <a:off x="2286000" y="1524001"/>
            <a:ext cx="1676400" cy="646331"/>
          </a:xfrm>
          <a:prstGeom prst="rect">
            <a:avLst/>
          </a:prstGeom>
          <a:noFill/>
        </p:spPr>
        <p:txBody>
          <a:bodyPr wrap="square" rtlCol="0">
            <a:spAutoFit/>
          </a:bodyPr>
          <a:lstStyle/>
          <a:p>
            <a:r>
              <a:rPr lang="en-US" dirty="0"/>
              <a:t>Juan- misspellings</a:t>
            </a:r>
          </a:p>
        </p:txBody>
      </p:sp>
      <p:sp>
        <p:nvSpPr>
          <p:cNvPr id="26" name="TextBox 25"/>
          <p:cNvSpPr txBox="1"/>
          <p:nvPr/>
        </p:nvSpPr>
        <p:spPr>
          <a:xfrm>
            <a:off x="4191000" y="1600200"/>
            <a:ext cx="1371600" cy="369332"/>
          </a:xfrm>
          <a:prstGeom prst="rect">
            <a:avLst/>
          </a:prstGeom>
          <a:noFill/>
        </p:spPr>
        <p:txBody>
          <a:bodyPr wrap="square" rtlCol="0">
            <a:spAutoFit/>
          </a:bodyPr>
          <a:lstStyle/>
          <a:p>
            <a:r>
              <a:rPr lang="en-US" dirty="0"/>
              <a:t>Tynikia </a:t>
            </a:r>
          </a:p>
        </p:txBody>
      </p:sp>
      <p:sp>
        <p:nvSpPr>
          <p:cNvPr id="27" name="TextBox 26"/>
          <p:cNvSpPr txBox="1"/>
          <p:nvPr/>
        </p:nvSpPr>
        <p:spPr>
          <a:xfrm>
            <a:off x="2362200" y="3276601"/>
            <a:ext cx="1524000" cy="646331"/>
          </a:xfrm>
          <a:prstGeom prst="rect">
            <a:avLst/>
          </a:prstGeom>
          <a:noFill/>
        </p:spPr>
        <p:txBody>
          <a:bodyPr wrap="square" rtlCol="0">
            <a:spAutoFit/>
          </a:bodyPr>
          <a:lstStyle/>
          <a:p>
            <a:r>
              <a:rPr lang="en-US" dirty="0"/>
              <a:t>Marcus- no hook</a:t>
            </a:r>
          </a:p>
        </p:txBody>
      </p:sp>
      <p:sp>
        <p:nvSpPr>
          <p:cNvPr id="28" name="TextBox 27"/>
          <p:cNvSpPr txBox="1"/>
          <p:nvPr/>
        </p:nvSpPr>
        <p:spPr>
          <a:xfrm>
            <a:off x="4114800" y="3276600"/>
            <a:ext cx="1676400" cy="369332"/>
          </a:xfrm>
          <a:prstGeom prst="rect">
            <a:avLst/>
          </a:prstGeom>
          <a:noFill/>
        </p:spPr>
        <p:txBody>
          <a:bodyPr wrap="square" rtlCol="0">
            <a:spAutoFit/>
          </a:bodyPr>
          <a:lstStyle/>
          <a:p>
            <a:r>
              <a:rPr lang="en-US" dirty="0"/>
              <a:t>Sam</a:t>
            </a:r>
          </a:p>
        </p:txBody>
      </p:sp>
      <p:sp>
        <p:nvSpPr>
          <p:cNvPr id="29" name="TextBox 28"/>
          <p:cNvSpPr txBox="1"/>
          <p:nvPr/>
        </p:nvSpPr>
        <p:spPr>
          <a:xfrm>
            <a:off x="2438400" y="4343400"/>
            <a:ext cx="1524000" cy="738664"/>
          </a:xfrm>
          <a:prstGeom prst="rect">
            <a:avLst/>
          </a:prstGeom>
          <a:noFill/>
        </p:spPr>
        <p:txBody>
          <a:bodyPr wrap="square" rtlCol="0">
            <a:spAutoFit/>
          </a:bodyPr>
          <a:lstStyle/>
          <a:p>
            <a:r>
              <a:rPr lang="en-US" sz="1400" dirty="0"/>
              <a:t>Lou- handwriting formation- Upper case J, Q and Z </a:t>
            </a:r>
          </a:p>
        </p:txBody>
      </p:sp>
      <p:sp>
        <p:nvSpPr>
          <p:cNvPr id="30" name="TextBox 29"/>
          <p:cNvSpPr txBox="1"/>
          <p:nvPr/>
        </p:nvSpPr>
        <p:spPr>
          <a:xfrm>
            <a:off x="4191000" y="4191000"/>
            <a:ext cx="1600200" cy="923330"/>
          </a:xfrm>
          <a:prstGeom prst="rect">
            <a:avLst/>
          </a:prstGeom>
          <a:noFill/>
        </p:spPr>
        <p:txBody>
          <a:bodyPr wrap="square" rtlCol="0">
            <a:spAutoFit/>
          </a:bodyPr>
          <a:lstStyle/>
          <a:p>
            <a:r>
              <a:rPr lang="en-US" dirty="0"/>
              <a:t>Kim- supporting details</a:t>
            </a:r>
          </a:p>
        </p:txBody>
      </p:sp>
      <p:sp>
        <p:nvSpPr>
          <p:cNvPr id="31" name="TextBox 30"/>
          <p:cNvSpPr txBox="1"/>
          <p:nvPr/>
        </p:nvSpPr>
        <p:spPr>
          <a:xfrm>
            <a:off x="6553200" y="609600"/>
            <a:ext cx="1524000" cy="923330"/>
          </a:xfrm>
          <a:prstGeom prst="rect">
            <a:avLst/>
          </a:prstGeom>
          <a:noFill/>
        </p:spPr>
        <p:txBody>
          <a:bodyPr wrap="square" rtlCol="0">
            <a:spAutoFit/>
          </a:bodyPr>
          <a:lstStyle/>
          <a:p>
            <a:r>
              <a:rPr lang="en-US" dirty="0"/>
              <a:t>Mary- supporting details</a:t>
            </a:r>
          </a:p>
        </p:txBody>
      </p:sp>
      <p:sp>
        <p:nvSpPr>
          <p:cNvPr id="32" name="TextBox 31"/>
          <p:cNvSpPr txBox="1"/>
          <p:nvPr/>
        </p:nvSpPr>
        <p:spPr>
          <a:xfrm>
            <a:off x="6553200" y="1447801"/>
            <a:ext cx="1676400" cy="646331"/>
          </a:xfrm>
          <a:prstGeom prst="rect">
            <a:avLst/>
          </a:prstGeom>
          <a:noFill/>
        </p:spPr>
        <p:txBody>
          <a:bodyPr wrap="square" rtlCol="0">
            <a:spAutoFit/>
          </a:bodyPr>
          <a:lstStyle/>
          <a:p>
            <a:r>
              <a:rPr lang="en-US" dirty="0"/>
              <a:t>Nevin- no hook or closure</a:t>
            </a:r>
          </a:p>
        </p:txBody>
      </p:sp>
      <p:sp>
        <p:nvSpPr>
          <p:cNvPr id="33" name="TextBox 32"/>
          <p:cNvSpPr txBox="1"/>
          <p:nvPr/>
        </p:nvSpPr>
        <p:spPr>
          <a:xfrm>
            <a:off x="8382000" y="609601"/>
            <a:ext cx="1524000" cy="646331"/>
          </a:xfrm>
          <a:prstGeom prst="rect">
            <a:avLst/>
          </a:prstGeom>
          <a:noFill/>
        </p:spPr>
        <p:txBody>
          <a:bodyPr wrap="square" rtlCol="0">
            <a:spAutoFit/>
          </a:bodyPr>
          <a:lstStyle/>
          <a:p>
            <a:r>
              <a:rPr lang="en-US" dirty="0"/>
              <a:t>Jessica- no closure</a:t>
            </a:r>
          </a:p>
        </p:txBody>
      </p:sp>
      <p:sp>
        <p:nvSpPr>
          <p:cNvPr id="34" name="TextBox 33"/>
          <p:cNvSpPr txBox="1"/>
          <p:nvPr/>
        </p:nvSpPr>
        <p:spPr>
          <a:xfrm>
            <a:off x="8305800" y="1600201"/>
            <a:ext cx="1600200" cy="830997"/>
          </a:xfrm>
          <a:prstGeom prst="rect">
            <a:avLst/>
          </a:prstGeom>
          <a:noFill/>
        </p:spPr>
        <p:txBody>
          <a:bodyPr wrap="square" rtlCol="0">
            <a:spAutoFit/>
          </a:bodyPr>
          <a:lstStyle/>
          <a:p>
            <a:r>
              <a:rPr lang="en-US" sz="1600" dirty="0"/>
              <a:t>Tyronne-focused details related to topic</a:t>
            </a:r>
          </a:p>
        </p:txBody>
      </p:sp>
      <p:sp>
        <p:nvSpPr>
          <p:cNvPr id="35" name="Rectangle 34"/>
          <p:cNvSpPr/>
          <p:nvPr/>
        </p:nvSpPr>
        <p:spPr>
          <a:xfrm>
            <a:off x="6096000" y="3200400"/>
            <a:ext cx="4267200" cy="1477328"/>
          </a:xfrm>
          <a:prstGeom prst="rect">
            <a:avLst/>
          </a:prstGeom>
        </p:spPr>
        <p:txBody>
          <a:bodyPr wrap="square">
            <a:spAutoFit/>
          </a:bodyPr>
          <a:lstStyle/>
          <a:p>
            <a:r>
              <a:rPr lang="en-US" dirty="0"/>
              <a:t>What does this data tell you?</a:t>
            </a:r>
          </a:p>
          <a:p>
            <a:endParaRPr lang="en-US" dirty="0"/>
          </a:p>
          <a:p>
            <a:endParaRPr lang="en-US" dirty="0"/>
          </a:p>
          <a:p>
            <a:r>
              <a:rPr lang="en-US" dirty="0"/>
              <a:t>What do you need to work on with which students?</a:t>
            </a:r>
          </a:p>
        </p:txBody>
      </p:sp>
      <p:sp>
        <p:nvSpPr>
          <p:cNvPr id="36" name="TextBox 35"/>
          <p:cNvSpPr txBox="1"/>
          <p:nvPr/>
        </p:nvSpPr>
        <p:spPr>
          <a:xfrm>
            <a:off x="5181600" y="0"/>
            <a:ext cx="3276600" cy="369332"/>
          </a:xfrm>
          <a:prstGeom prst="rect">
            <a:avLst/>
          </a:prstGeom>
          <a:noFill/>
        </p:spPr>
        <p:txBody>
          <a:bodyPr wrap="square" rtlCol="0">
            <a:spAutoFit/>
          </a:bodyPr>
          <a:lstStyle/>
          <a:p>
            <a:r>
              <a:rPr lang="en-US" dirty="0"/>
              <a:t>Writing</a:t>
            </a:r>
          </a:p>
        </p:txBody>
      </p:sp>
    </p:spTree>
    <p:extLst>
      <p:ext uri="{BB962C8B-B14F-4D97-AF65-F5344CB8AC3E}">
        <p14:creationId xmlns:p14="http://schemas.microsoft.com/office/powerpoint/2010/main" val="3837801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828800" y="1371599"/>
          <a:ext cx="6553200" cy="5181600"/>
        </p:xfrm>
        <a:graphic>
          <a:graphicData uri="http://schemas.openxmlformats.org/drawingml/2006/table">
            <a:tbl>
              <a:tblPr/>
              <a:tblGrid>
                <a:gridCol w="581171"/>
                <a:gridCol w="1022058"/>
                <a:gridCol w="1603229"/>
                <a:gridCol w="1002018"/>
                <a:gridCol w="981979"/>
                <a:gridCol w="1362745"/>
              </a:tblGrid>
              <a:tr h="1035093">
                <a:tc>
                  <a:txBody>
                    <a:bodyPr/>
                    <a:lstStyle/>
                    <a:p>
                      <a:pPr algn="l" fontAlgn="b"/>
                      <a:r>
                        <a:rPr lang="en-US" sz="1200" b="1" i="0" u="none" strike="noStrike" dirty="0">
                          <a:solidFill>
                            <a:srgbClr val="000000"/>
                          </a:solidFill>
                          <a:latin typeface="Arial"/>
                        </a:rPr>
                        <a:t>name</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Does not comprehend story</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Cannot Identify Main Idea</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Cannot Identify details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Uses Irrelevant Details</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Other</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076">
                <a:tc>
                  <a:txBody>
                    <a:bodyPr/>
                    <a:lstStyle/>
                    <a:p>
                      <a:pPr algn="l" fontAlgn="b"/>
                      <a:r>
                        <a:rPr lang="en-US" sz="1200" b="0" i="0" u="none" strike="noStrike" dirty="0">
                          <a:solidFill>
                            <a:srgbClr val="000000"/>
                          </a:solidFill>
                          <a:latin typeface="Arial"/>
                        </a:rPr>
                        <a:t>John</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076">
                <a:tc>
                  <a:txBody>
                    <a:bodyPr/>
                    <a:lstStyle/>
                    <a:p>
                      <a:pPr algn="l" fontAlgn="b"/>
                      <a:r>
                        <a:rPr lang="en-US" sz="1200" b="0" i="0" u="none" strike="noStrike" dirty="0">
                          <a:solidFill>
                            <a:srgbClr val="000000"/>
                          </a:solidFill>
                          <a:latin typeface="Arial"/>
                        </a:rPr>
                        <a:t>Mary</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Needs lower text</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076">
                <a:tc>
                  <a:txBody>
                    <a:bodyPr/>
                    <a:lstStyle/>
                    <a:p>
                      <a:pPr algn="l" fontAlgn="b"/>
                      <a:r>
                        <a:rPr lang="en-US" sz="1200" b="0" i="0" u="none" strike="noStrike" dirty="0">
                          <a:solidFill>
                            <a:srgbClr val="000000"/>
                          </a:solidFill>
                          <a:latin typeface="Arial"/>
                        </a:rPr>
                        <a:t>Juan</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5093">
                <a:tc>
                  <a:txBody>
                    <a:bodyPr/>
                    <a:lstStyle/>
                    <a:p>
                      <a:pPr algn="l" fontAlgn="b"/>
                      <a:r>
                        <a:rPr lang="en-US" sz="1200" b="0" i="0" u="none" strike="noStrike" dirty="0">
                          <a:solidFill>
                            <a:srgbClr val="000000"/>
                          </a:solidFill>
                          <a:latin typeface="Arial"/>
                        </a:rPr>
                        <a:t>Keagon</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Uses interesting instead of important details</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5093">
                <a:tc>
                  <a:txBody>
                    <a:bodyPr/>
                    <a:lstStyle/>
                    <a:p>
                      <a:pPr algn="l" fontAlgn="b"/>
                      <a:r>
                        <a:rPr lang="en-US" sz="1200" b="0" i="0" u="none" strike="noStrike" dirty="0">
                          <a:solidFill>
                            <a:srgbClr val="000000"/>
                          </a:solidFill>
                          <a:latin typeface="Arial"/>
                        </a:rPr>
                        <a:t>Kim</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Needs to have details to identify main idea</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5093">
                <a:tc>
                  <a:txBody>
                    <a:bodyPr/>
                    <a:lstStyle/>
                    <a:p>
                      <a:pPr algn="l" fontAlgn="b"/>
                      <a:r>
                        <a:rPr lang="en-US" sz="1200" b="0" i="0" u="none" strike="noStrike" dirty="0">
                          <a:solidFill>
                            <a:srgbClr val="000000"/>
                          </a:solidFill>
                          <a:latin typeface="Arial"/>
                        </a:rPr>
                        <a:t>Leilani</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 </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X</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0" i="0" u="none" strike="noStrike" dirty="0">
                          <a:solidFill>
                            <a:srgbClr val="000000"/>
                          </a:solidFill>
                          <a:latin typeface="Arial"/>
                        </a:rPr>
                        <a:t>Uses interesting instead of important details</a:t>
                      </a:r>
                    </a:p>
                  </a:txBody>
                  <a:tcPr marL="6991" marR="6991" marT="699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Rectangle 4"/>
          <p:cNvSpPr/>
          <p:nvPr/>
        </p:nvSpPr>
        <p:spPr>
          <a:xfrm>
            <a:off x="8382000" y="1371601"/>
            <a:ext cx="2057400" cy="2031325"/>
          </a:xfrm>
          <a:prstGeom prst="rect">
            <a:avLst/>
          </a:prstGeom>
        </p:spPr>
        <p:txBody>
          <a:bodyPr wrap="square">
            <a:spAutoFit/>
          </a:bodyPr>
          <a:lstStyle/>
          <a:p>
            <a:r>
              <a:rPr lang="en-US" dirty="0"/>
              <a:t>What does this data tell you?</a:t>
            </a:r>
          </a:p>
          <a:p>
            <a:endParaRPr lang="en-US" dirty="0"/>
          </a:p>
          <a:p>
            <a:endParaRPr lang="en-US" dirty="0"/>
          </a:p>
          <a:p>
            <a:r>
              <a:rPr lang="en-US" dirty="0"/>
              <a:t>What do you need to work on with which students?</a:t>
            </a:r>
          </a:p>
        </p:txBody>
      </p:sp>
      <p:sp>
        <p:nvSpPr>
          <p:cNvPr id="6" name="TextBox 5"/>
          <p:cNvSpPr txBox="1"/>
          <p:nvPr/>
        </p:nvSpPr>
        <p:spPr>
          <a:xfrm>
            <a:off x="4191000" y="228600"/>
            <a:ext cx="3657600" cy="369332"/>
          </a:xfrm>
          <a:prstGeom prst="rect">
            <a:avLst/>
          </a:prstGeom>
          <a:noFill/>
        </p:spPr>
        <p:txBody>
          <a:bodyPr wrap="square" rtlCol="0">
            <a:spAutoFit/>
          </a:bodyPr>
          <a:lstStyle/>
          <a:p>
            <a:r>
              <a:rPr lang="en-US" dirty="0"/>
              <a:t>Main Idea and Details</a:t>
            </a:r>
          </a:p>
        </p:txBody>
      </p:sp>
    </p:spTree>
    <p:extLst>
      <p:ext uri="{BB962C8B-B14F-4D97-AF65-F5344CB8AC3E}">
        <p14:creationId xmlns:p14="http://schemas.microsoft.com/office/powerpoint/2010/main" val="22914078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981201" y="304799"/>
          <a:ext cx="8381999" cy="6324601"/>
        </p:xfrm>
        <a:graphic>
          <a:graphicData uri="http://schemas.openxmlformats.org/drawingml/2006/table">
            <a:tbl>
              <a:tblPr/>
              <a:tblGrid>
                <a:gridCol w="676808"/>
                <a:gridCol w="1374440"/>
                <a:gridCol w="1665988"/>
                <a:gridCol w="1676400"/>
                <a:gridCol w="1447325"/>
                <a:gridCol w="1541038"/>
              </a:tblGrid>
              <a:tr h="202658">
                <a:tc>
                  <a:txBody>
                    <a:bodyPr/>
                    <a:lstStyle/>
                    <a:p>
                      <a:pPr algn="l" fontAlgn="b"/>
                      <a:r>
                        <a:rPr lang="en-US" sz="8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1" i="0" u="none" strike="noStrike" dirty="0">
                          <a:solidFill>
                            <a:srgbClr val="000000"/>
                          </a:solidFill>
                          <a:latin typeface="Arial"/>
                        </a:rPr>
                        <a:t>SRR Tracking Sheet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7989">
                <a:tc>
                  <a:txBody>
                    <a:bodyPr/>
                    <a:lstStyle/>
                    <a:p>
                      <a:pPr algn="l" fontAlgn="b"/>
                      <a:r>
                        <a:rPr lang="en-US" sz="900" b="1" i="0" u="none" strike="noStrike" dirty="0">
                          <a:solidFill>
                            <a:srgbClr val="000000"/>
                          </a:solidFill>
                          <a:latin typeface="Arial"/>
                        </a:rPr>
                        <a:t>name</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latin typeface="Arial"/>
                        </a:rPr>
                        <a:t>2-Oct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latin typeface="Arial"/>
                        </a:rPr>
                        <a:t>3-Oct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latin typeface="Arial"/>
                        </a:rPr>
                        <a:t>4-Oct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latin typeface="Arial"/>
                        </a:rPr>
                        <a:t>5-Oct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dirty="0">
                          <a:solidFill>
                            <a:srgbClr val="000000"/>
                          </a:solidFill>
                          <a:latin typeface="Arial"/>
                        </a:rPr>
                        <a:t>6-Oct</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8619">
                <a:tc>
                  <a:txBody>
                    <a:bodyPr/>
                    <a:lstStyle/>
                    <a:p>
                      <a:pPr algn="l" fontAlgn="b"/>
                      <a:r>
                        <a:rPr lang="en-US" sz="900" b="0" i="0" u="none" strike="noStrike" dirty="0">
                          <a:solidFill>
                            <a:srgbClr val="000000"/>
                          </a:solidFill>
                          <a:latin typeface="Arial"/>
                        </a:rPr>
                        <a:t>John</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000" b="0" i="0" u="none" strike="noStrike" dirty="0">
                          <a:solidFill>
                            <a:srgbClr val="000000"/>
                          </a:solidFill>
                          <a:latin typeface="Arial"/>
                        </a:rPr>
                        <a:t>does not stop at periods, difficulty breaking down syllables</a:t>
                      </a:r>
                    </a:p>
                  </a:txBody>
                  <a:tcPr marL="5426" marR="5426" marT="542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85298">
                <a:tc>
                  <a:txBody>
                    <a:bodyPr/>
                    <a:lstStyle/>
                    <a:p>
                      <a:pPr algn="l" fontAlgn="b"/>
                      <a:r>
                        <a:rPr lang="en-US" sz="900" b="0" i="0" u="none" strike="noStrike" dirty="0">
                          <a:solidFill>
                            <a:srgbClr val="000000"/>
                          </a:solidFill>
                          <a:latin typeface="Arial"/>
                        </a:rPr>
                        <a:t>Mary</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000" b="0" i="0" u="none" strike="noStrike" dirty="0">
                          <a:solidFill>
                            <a:srgbClr val="000000"/>
                          </a:solidFill>
                          <a:latin typeface="Arial"/>
                        </a:rPr>
                        <a:t>tries to read all sentences with one breath</a:t>
                      </a:r>
                    </a:p>
                  </a:txBody>
                  <a:tcPr marL="5426" marR="5426" marT="542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47063">
                <a:tc>
                  <a:txBody>
                    <a:bodyPr/>
                    <a:lstStyle/>
                    <a:p>
                      <a:pPr algn="l" fontAlgn="b"/>
                      <a:r>
                        <a:rPr lang="en-US" sz="900" b="0" i="0" u="none" strike="noStrike" dirty="0">
                          <a:solidFill>
                            <a:srgbClr val="000000"/>
                          </a:solidFill>
                          <a:latin typeface="Arial"/>
                        </a:rPr>
                        <a:t>Juan</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000" b="0" i="0" u="none" strike="noStrike" dirty="0">
                          <a:solidFill>
                            <a:srgbClr val="000000"/>
                          </a:solidFill>
                          <a:latin typeface="Arial"/>
                        </a:rPr>
                        <a:t>Monotone, cuts off endings, lacks understanding of syllables</a:t>
                      </a:r>
                    </a:p>
                  </a:txBody>
                  <a:tcPr marL="5426" marR="5426" marT="542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47063">
                <a:tc>
                  <a:txBody>
                    <a:bodyPr/>
                    <a:lstStyle/>
                    <a:p>
                      <a:pPr algn="l" fontAlgn="b"/>
                      <a:r>
                        <a:rPr lang="en-US" sz="900" b="0" i="0" u="none" strike="noStrike" dirty="0">
                          <a:solidFill>
                            <a:srgbClr val="000000"/>
                          </a:solidFill>
                          <a:latin typeface="Arial"/>
                        </a:rPr>
                        <a:t>Keagon</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000" b="0" i="0" u="none" strike="noStrike" dirty="0">
                          <a:solidFill>
                            <a:srgbClr val="000000"/>
                          </a:solidFill>
                          <a:latin typeface="Arial"/>
                        </a:rPr>
                        <a:t>does not stop at periods, not appropriate level of text</a:t>
                      </a:r>
                    </a:p>
                  </a:txBody>
                  <a:tcPr marL="5426" marR="5426" marT="542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08830">
                <a:tc>
                  <a:txBody>
                    <a:bodyPr/>
                    <a:lstStyle/>
                    <a:p>
                      <a:pPr algn="l" fontAlgn="b"/>
                      <a:r>
                        <a:rPr lang="en-US" sz="900" b="0" i="0" u="none" strike="noStrike" dirty="0">
                          <a:solidFill>
                            <a:srgbClr val="000000"/>
                          </a:solidFill>
                          <a:latin typeface="Arial"/>
                        </a:rPr>
                        <a:t>Kim</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000" b="0" i="0" u="none" strike="noStrike" dirty="0">
                          <a:solidFill>
                            <a:srgbClr val="000000"/>
                          </a:solidFill>
                          <a:latin typeface="Arial"/>
                        </a:rPr>
                        <a:t> Does not read with punctuation, not appropriate level of text</a:t>
                      </a:r>
                    </a:p>
                  </a:txBody>
                  <a:tcPr marL="5426" marR="5426" marT="542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67081">
                <a:tc>
                  <a:txBody>
                    <a:bodyPr/>
                    <a:lstStyle/>
                    <a:p>
                      <a:pPr algn="l" fontAlgn="b"/>
                      <a:r>
                        <a:rPr lang="en-US" sz="900" b="0" i="0" u="none" strike="noStrike" dirty="0">
                          <a:solidFill>
                            <a:srgbClr val="000000"/>
                          </a:solidFill>
                          <a:latin typeface="Arial"/>
                        </a:rPr>
                        <a:t>Leilani</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Does not read with punctuation</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latin typeface="Arial"/>
                        </a:rPr>
                        <a:t> </a:t>
                      </a:r>
                    </a:p>
                  </a:txBody>
                  <a:tcPr marL="5426" marR="5426" marT="542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7679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667001" y="457198"/>
          <a:ext cx="6934201" cy="5791200"/>
        </p:xfrm>
        <a:graphic>
          <a:graphicData uri="http://schemas.openxmlformats.org/drawingml/2006/table">
            <a:tbl>
              <a:tblPr/>
              <a:tblGrid>
                <a:gridCol w="1369979"/>
                <a:gridCol w="2782111"/>
                <a:gridCol w="2782111"/>
              </a:tblGrid>
              <a:tr h="315186">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Multi 2 dig</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0780">
                <a:tc>
                  <a:txBody>
                    <a:bodyPr/>
                    <a:lstStyle/>
                    <a:p>
                      <a:pPr algn="l" fontAlgn="b"/>
                      <a:r>
                        <a:rPr lang="en-US" sz="1400" b="1" i="0" u="none" strike="noStrike" dirty="0">
                          <a:solidFill>
                            <a:srgbClr val="000000"/>
                          </a:solidFill>
                          <a:latin typeface="Arial"/>
                        </a:rPr>
                        <a:t>name</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a:solidFill>
                            <a:srgbClr val="000000"/>
                          </a:solidFill>
                          <a:latin typeface="Arial"/>
                        </a:rPr>
                        <a:t>2-Oct</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2779">
                <a:tc>
                  <a:txBody>
                    <a:bodyPr/>
                    <a:lstStyle/>
                    <a:p>
                      <a:pPr algn="l" fontAlgn="b"/>
                      <a:r>
                        <a:rPr lang="en-US" sz="1400" b="0" i="0" u="none" strike="noStrike" dirty="0">
                          <a:solidFill>
                            <a:srgbClr val="000000"/>
                          </a:solidFill>
                          <a:latin typeface="Arial"/>
                        </a:rPr>
                        <a:t>John</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66X2= 12</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30371">
                <a:tc>
                  <a:txBody>
                    <a:bodyPr/>
                    <a:lstStyle/>
                    <a:p>
                      <a:pPr algn="l" fontAlgn="b"/>
                      <a:r>
                        <a:rPr lang="en-US" sz="1400" b="0" i="0" u="none" strike="noStrike" dirty="0">
                          <a:solidFill>
                            <a:srgbClr val="000000"/>
                          </a:solidFill>
                          <a:latin typeface="Arial"/>
                        </a:rPr>
                        <a:t>Mary</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latin typeface="Arial"/>
                        </a:rPr>
                        <a:t>66X2= 134</a:t>
                      </a:r>
                    </a:p>
                  </a:txBody>
                  <a:tcPr marL="4808" marR="4808" marT="480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latin typeface="Arial"/>
                        </a:rPr>
                        <a:t> </a:t>
                      </a:r>
                    </a:p>
                  </a:txBody>
                  <a:tcPr marL="4808" marR="4808" marT="4808"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632">
                <a:tc>
                  <a:txBody>
                    <a:bodyPr/>
                    <a:lstStyle/>
                    <a:p>
                      <a:pPr algn="l" fontAlgn="b"/>
                      <a:r>
                        <a:rPr lang="en-US" sz="1400" b="0" i="0" u="none" strike="noStrike" dirty="0">
                          <a:solidFill>
                            <a:srgbClr val="000000"/>
                          </a:solidFill>
                          <a:latin typeface="Arial"/>
                        </a:rPr>
                        <a:t>Juan</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9632">
                <a:tc>
                  <a:txBody>
                    <a:bodyPr/>
                    <a:lstStyle/>
                    <a:p>
                      <a:pPr algn="l" fontAlgn="b"/>
                      <a:r>
                        <a:rPr lang="en-US" sz="1400" b="0" i="0" u="none" strike="noStrike" dirty="0">
                          <a:solidFill>
                            <a:srgbClr val="000000"/>
                          </a:solidFill>
                          <a:latin typeface="Arial"/>
                        </a:rPr>
                        <a:t>Keagon</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66X 2=122</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2040">
                <a:tc>
                  <a:txBody>
                    <a:bodyPr/>
                    <a:lstStyle/>
                    <a:p>
                      <a:pPr algn="l" fontAlgn="b"/>
                      <a:r>
                        <a:rPr lang="en-US" sz="1400" b="0" i="0" u="none" strike="noStrike" dirty="0">
                          <a:solidFill>
                            <a:srgbClr val="000000"/>
                          </a:solidFill>
                          <a:latin typeface="Arial"/>
                        </a:rPr>
                        <a:t>Kim</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0780">
                <a:tc>
                  <a:txBody>
                    <a:bodyPr/>
                    <a:lstStyle/>
                    <a:p>
                      <a:pPr algn="l" fontAlgn="b"/>
                      <a:r>
                        <a:rPr lang="en-US" sz="1400" b="0" i="0" u="none" strike="noStrike" dirty="0">
                          <a:solidFill>
                            <a:srgbClr val="000000"/>
                          </a:solidFill>
                          <a:latin typeface="Arial"/>
                        </a:rPr>
                        <a:t>Leilani</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2 X 66= 1212</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Arial"/>
                        </a:rPr>
                        <a:t> </a:t>
                      </a:r>
                    </a:p>
                  </a:txBody>
                  <a:tcPr marL="4808" marR="4808" marT="480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10448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905000" y="304800"/>
          <a:ext cx="8153400" cy="6096000"/>
        </p:xfrm>
        <a:graphic>
          <a:graphicData uri="http://schemas.openxmlformats.org/drawingml/2006/table">
            <a:tbl>
              <a:tblPr/>
              <a:tblGrid>
                <a:gridCol w="1159040"/>
                <a:gridCol w="2353742"/>
                <a:gridCol w="4640618"/>
              </a:tblGrid>
              <a:tr h="484910">
                <a:tc>
                  <a:txBody>
                    <a:bodyPr/>
                    <a:lstStyle/>
                    <a:p>
                      <a:pPr algn="l" fontAlgn="b"/>
                      <a:r>
                        <a:rPr lang="en-US" sz="1900" b="1" i="0" u="none" strike="noStrike" dirty="0">
                          <a:solidFill>
                            <a:srgbClr val="000000"/>
                          </a:solidFill>
                          <a:latin typeface="Arial"/>
                        </a:rPr>
                        <a:t>name</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1" i="0" u="none" strike="noStrike" dirty="0">
                          <a:solidFill>
                            <a:srgbClr val="000000"/>
                          </a:solidFill>
                          <a:latin typeface="Arial"/>
                        </a:rPr>
                        <a:t>2-Oct</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1" i="0" u="none" strike="noStrike" dirty="0">
                          <a:solidFill>
                            <a:srgbClr val="000000"/>
                          </a:solidFill>
                          <a:latin typeface="Arial"/>
                        </a:rPr>
                        <a:t> </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3164">
                <a:tc>
                  <a:txBody>
                    <a:bodyPr/>
                    <a:lstStyle/>
                    <a:p>
                      <a:pPr algn="l" fontAlgn="b"/>
                      <a:r>
                        <a:rPr lang="en-US" sz="1900" b="0" i="0" u="none" strike="noStrike" dirty="0">
                          <a:solidFill>
                            <a:srgbClr val="000000"/>
                          </a:solidFill>
                          <a:latin typeface="Arial"/>
                        </a:rPr>
                        <a:t>John</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98%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done with accommodations of calculator</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1054">
                <a:tc>
                  <a:txBody>
                    <a:bodyPr/>
                    <a:lstStyle/>
                    <a:p>
                      <a:pPr algn="l" fontAlgn="b"/>
                      <a:r>
                        <a:rPr lang="en-US" sz="1900" b="0" i="0" u="none" strike="noStrike" dirty="0">
                          <a:solidFill>
                            <a:srgbClr val="000000"/>
                          </a:solidFill>
                          <a:latin typeface="Arial"/>
                        </a:rPr>
                        <a:t>Mary</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58%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basic facts</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1054">
                <a:tc>
                  <a:txBody>
                    <a:bodyPr/>
                    <a:lstStyle/>
                    <a:p>
                      <a:pPr algn="l" fontAlgn="b"/>
                      <a:r>
                        <a:rPr lang="en-US" sz="1900" b="0" i="0" u="none" strike="noStrike" dirty="0">
                          <a:solidFill>
                            <a:srgbClr val="000000"/>
                          </a:solidFill>
                          <a:latin typeface="Arial"/>
                        </a:rPr>
                        <a:t>Juan</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62%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does not line up problem</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00546">
                <a:tc>
                  <a:txBody>
                    <a:bodyPr/>
                    <a:lstStyle/>
                    <a:p>
                      <a:pPr algn="l" fontAlgn="b"/>
                      <a:r>
                        <a:rPr lang="en-US" sz="1900" b="0" i="0" u="none" strike="noStrike" dirty="0">
                          <a:solidFill>
                            <a:srgbClr val="000000"/>
                          </a:solidFill>
                          <a:latin typeface="Arial"/>
                        </a:rPr>
                        <a:t>Keagon</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67%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forgets to regroup</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71054">
                <a:tc>
                  <a:txBody>
                    <a:bodyPr/>
                    <a:lstStyle/>
                    <a:p>
                      <a:pPr algn="l" fontAlgn="b"/>
                      <a:r>
                        <a:rPr lang="en-US" sz="1900" b="0" i="0" u="none" strike="noStrike" dirty="0">
                          <a:solidFill>
                            <a:srgbClr val="000000"/>
                          </a:solidFill>
                          <a:latin typeface="Arial"/>
                        </a:rPr>
                        <a:t>Kim</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59%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forgets to regroup</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84218">
                <a:tc>
                  <a:txBody>
                    <a:bodyPr/>
                    <a:lstStyle/>
                    <a:p>
                      <a:pPr algn="l" fontAlgn="b"/>
                      <a:r>
                        <a:rPr lang="en-US" sz="1900" b="0" i="0" u="none" strike="noStrike" dirty="0">
                          <a:solidFill>
                            <a:srgbClr val="000000"/>
                          </a:solidFill>
                          <a:latin typeface="Arial"/>
                        </a:rPr>
                        <a:t>Leilani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900" b="0" i="0" u="none" strike="noStrike" dirty="0">
                          <a:solidFill>
                            <a:srgbClr val="000000"/>
                          </a:solidFill>
                          <a:latin typeface="Arial"/>
                        </a:rPr>
                        <a:t>89%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900" b="0" i="0" u="none" strike="noStrike" dirty="0">
                          <a:solidFill>
                            <a:srgbClr val="000000"/>
                          </a:solidFill>
                          <a:latin typeface="Arial"/>
                        </a:rPr>
                        <a:t>prompting and extra time accommodations</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34715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533400"/>
            <a:ext cx="5943600" cy="369332"/>
          </a:xfrm>
          <a:prstGeom prst="rect">
            <a:avLst/>
          </a:prstGeom>
          <a:noFill/>
        </p:spPr>
        <p:txBody>
          <a:bodyPr wrap="square" rtlCol="0">
            <a:spAutoFit/>
          </a:bodyPr>
          <a:lstStyle/>
          <a:p>
            <a:pPr algn="ctr"/>
            <a:r>
              <a:rPr lang="en-US" dirty="0"/>
              <a:t>Pinch Cards, Activotes, other EPR</a:t>
            </a:r>
          </a:p>
        </p:txBody>
      </p:sp>
      <p:graphicFrame>
        <p:nvGraphicFramePr>
          <p:cNvPr id="3" name="Table 2"/>
          <p:cNvGraphicFramePr>
            <a:graphicFrameLocks noGrp="1"/>
          </p:cNvGraphicFramePr>
          <p:nvPr/>
        </p:nvGraphicFramePr>
        <p:xfrm>
          <a:off x="2743200" y="914397"/>
          <a:ext cx="6934200" cy="5105402"/>
        </p:xfrm>
        <a:graphic>
          <a:graphicData uri="http://schemas.openxmlformats.org/drawingml/2006/table">
            <a:tbl>
              <a:tblPr/>
              <a:tblGrid>
                <a:gridCol w="2253615"/>
                <a:gridCol w="4680585"/>
              </a:tblGrid>
              <a:tr h="836120">
                <a:tc>
                  <a:txBody>
                    <a:bodyPr/>
                    <a:lstStyle/>
                    <a:p>
                      <a:pPr algn="l" fontAlgn="b"/>
                      <a:r>
                        <a:rPr lang="en-US" sz="2000" b="1" i="0" u="none" strike="noStrike" dirty="0">
                          <a:solidFill>
                            <a:srgbClr val="000000"/>
                          </a:solidFill>
                          <a:latin typeface="Arial"/>
                        </a:rPr>
                        <a:t>name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200" b="1" i="0" u="none" strike="noStrike" dirty="0">
                          <a:solidFill>
                            <a:srgbClr val="000000"/>
                          </a:solidFill>
                          <a:latin typeface="Arial"/>
                        </a:rPr>
                        <a:t>Q 1- What is Westward Expansion?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2186">
                <a:tc>
                  <a:txBody>
                    <a:bodyPr/>
                    <a:lstStyle/>
                    <a:p>
                      <a:pPr algn="l" fontAlgn="b"/>
                      <a:r>
                        <a:rPr lang="en-US" sz="2000" b="0" i="0" u="none" strike="noStrike" dirty="0">
                          <a:solidFill>
                            <a:srgbClr val="000000"/>
                          </a:solidFill>
                          <a:latin typeface="Arial"/>
                        </a:rPr>
                        <a:t>John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0729">
                <a:tc>
                  <a:txBody>
                    <a:bodyPr/>
                    <a:lstStyle/>
                    <a:p>
                      <a:pPr algn="l" fontAlgn="b"/>
                      <a:r>
                        <a:rPr lang="en-US" sz="2000" b="0" i="0" u="none" strike="noStrike" dirty="0">
                          <a:solidFill>
                            <a:srgbClr val="000000"/>
                          </a:solidFill>
                          <a:latin typeface="Arial"/>
                        </a:rPr>
                        <a:t>Mary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0729">
                <a:tc>
                  <a:txBody>
                    <a:bodyPr/>
                    <a:lstStyle/>
                    <a:p>
                      <a:pPr algn="l" fontAlgn="b"/>
                      <a:r>
                        <a:rPr lang="en-US" sz="2000" b="0" i="0" u="none" strike="noStrike" dirty="0">
                          <a:solidFill>
                            <a:srgbClr val="000000"/>
                          </a:solidFill>
                          <a:latin typeface="Arial"/>
                        </a:rPr>
                        <a:t>Juan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3452">
                <a:tc>
                  <a:txBody>
                    <a:bodyPr/>
                    <a:lstStyle/>
                    <a:p>
                      <a:pPr algn="l" fontAlgn="b"/>
                      <a:r>
                        <a:rPr lang="en-US" sz="2000" b="0" i="0" u="none" strike="noStrike" dirty="0">
                          <a:solidFill>
                            <a:srgbClr val="000000"/>
                          </a:solidFill>
                          <a:latin typeface="Arial"/>
                        </a:rPr>
                        <a:t>Keagon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0729">
                <a:tc>
                  <a:txBody>
                    <a:bodyPr/>
                    <a:lstStyle/>
                    <a:p>
                      <a:pPr algn="l" fontAlgn="b"/>
                      <a:r>
                        <a:rPr lang="en-US" sz="2000" b="0" i="0" u="none" strike="noStrike" dirty="0">
                          <a:solidFill>
                            <a:srgbClr val="000000"/>
                          </a:solidFill>
                          <a:latin typeface="Arial"/>
                        </a:rPr>
                        <a:t>Kim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61457">
                <a:tc>
                  <a:txBody>
                    <a:bodyPr/>
                    <a:lstStyle/>
                    <a:p>
                      <a:pPr algn="l" fontAlgn="b"/>
                      <a:r>
                        <a:rPr lang="en-US" sz="2000" b="0" i="0" u="none" strike="noStrike" dirty="0">
                          <a:solidFill>
                            <a:srgbClr val="000000"/>
                          </a:solidFill>
                          <a:latin typeface="Arial"/>
                        </a:rPr>
                        <a:t>Leilani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0" i="0" u="none" strike="noStrike" dirty="0">
                          <a:solidFill>
                            <a:srgbClr val="000000"/>
                          </a:solidFill>
                          <a:latin typeface="Arial"/>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80831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free-printable-borders.com/printable-borders/printable-borders-full/clipboard.gif"/>
          <p:cNvPicPr>
            <a:picLocks noChangeAspect="1" noChangeArrowheads="1"/>
          </p:cNvPicPr>
          <p:nvPr/>
        </p:nvPicPr>
        <p:blipFill>
          <a:blip r:embed="rId2" cstate="print"/>
          <a:srcRect/>
          <a:stretch>
            <a:fillRect/>
          </a:stretch>
        </p:blipFill>
        <p:spPr bwMode="auto">
          <a:xfrm>
            <a:off x="1752601" y="381001"/>
            <a:ext cx="3962400" cy="6262903"/>
          </a:xfrm>
          <a:prstGeom prst="rect">
            <a:avLst/>
          </a:prstGeom>
          <a:noFill/>
        </p:spPr>
      </p:pic>
      <p:graphicFrame>
        <p:nvGraphicFramePr>
          <p:cNvPr id="4" name="Table 3"/>
          <p:cNvGraphicFramePr>
            <a:graphicFrameLocks noGrp="1"/>
          </p:cNvGraphicFramePr>
          <p:nvPr/>
        </p:nvGraphicFramePr>
        <p:xfrm>
          <a:off x="2514601" y="1905001"/>
          <a:ext cx="3479801" cy="2318385"/>
        </p:xfrm>
        <a:graphic>
          <a:graphicData uri="http://schemas.openxmlformats.org/drawingml/2006/table">
            <a:tbl>
              <a:tblPr/>
              <a:tblGrid>
                <a:gridCol w="735929"/>
                <a:gridCol w="713724"/>
                <a:gridCol w="2030148"/>
              </a:tblGrid>
              <a:tr h="295275">
                <a:tc>
                  <a:txBody>
                    <a:bodyPr/>
                    <a:lstStyle/>
                    <a:p>
                      <a:pPr algn="l" fontAlgn="b"/>
                      <a:r>
                        <a:rPr lang="en-US" sz="1800" b="1" i="0" u="none" strike="noStrike" dirty="0">
                          <a:solidFill>
                            <a:srgbClr val="000000"/>
                          </a:solidFill>
                          <a:latin typeface="Arial"/>
                        </a:rPr>
                        <a:t>name</a:t>
                      </a:r>
                    </a:p>
                  </a:txBody>
                  <a:tcPr marL="9525" marR="9525" marT="9525" marB="0" anchor="b">
                    <a:lnL>
                      <a:noFill/>
                    </a:lnL>
                    <a:lnR>
                      <a:noFill/>
                    </a:lnR>
                    <a:lnT>
                      <a:noFill/>
                    </a:lnT>
                    <a:lnB>
                      <a:noFill/>
                    </a:lnB>
                  </a:tcPr>
                </a:tc>
                <a:tc>
                  <a:txBody>
                    <a:bodyPr/>
                    <a:lstStyle/>
                    <a:p>
                      <a:pPr algn="r" fontAlgn="b"/>
                      <a:r>
                        <a:rPr lang="en-US" sz="1800" b="1" i="0" u="none" strike="noStrike" dirty="0">
                          <a:solidFill>
                            <a:srgbClr val="000000"/>
                          </a:solidFill>
                          <a:latin typeface="Arial"/>
                        </a:rPr>
                        <a:t>2-Oct</a:t>
                      </a:r>
                    </a:p>
                  </a:txBody>
                  <a:tcPr marL="9525" marR="9525" marT="9525" marB="0" anchor="b">
                    <a:lnL>
                      <a:noFill/>
                    </a:lnL>
                    <a:lnR>
                      <a:noFill/>
                    </a:lnR>
                    <a:lnT>
                      <a:noFill/>
                    </a:lnT>
                    <a:lnB>
                      <a:noFill/>
                    </a:lnB>
                  </a:tcPr>
                </a:tc>
                <a:tc>
                  <a:txBody>
                    <a:bodyPr/>
                    <a:lstStyle/>
                    <a:p>
                      <a:pPr algn="l" fontAlgn="b"/>
                      <a:endParaRPr lang="en-US" sz="1100" b="1" i="0" u="none" strike="noStrike" dirty="0">
                        <a:solidFill>
                          <a:srgbClr val="000000"/>
                        </a:solidFill>
                        <a:latin typeface="Arial"/>
                      </a:endParaRPr>
                    </a:p>
                  </a:txBody>
                  <a:tcPr marL="9525" marR="9525" marT="9525" marB="0" anchor="b">
                    <a:lnL>
                      <a:noFill/>
                    </a:lnL>
                    <a:lnR>
                      <a:noFill/>
                    </a:lnR>
                    <a:lnT>
                      <a:noFill/>
                    </a:lnT>
                    <a:lnB>
                      <a:noFill/>
                    </a:lnB>
                  </a:tcPr>
                </a:tc>
              </a:tr>
              <a:tr h="0">
                <a:tc>
                  <a:txBody>
                    <a:bodyPr/>
                    <a:lstStyle/>
                    <a:p>
                      <a:pPr algn="l" fontAlgn="b"/>
                      <a:r>
                        <a:rPr lang="en-US" sz="1800" b="0" i="0" u="none" strike="noStrike" dirty="0">
                          <a:solidFill>
                            <a:srgbClr val="000000"/>
                          </a:solidFill>
                          <a:latin typeface="Arial"/>
                        </a:rPr>
                        <a:t>John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98%</a:t>
                      </a:r>
                    </a:p>
                  </a:txBody>
                  <a:tcPr marL="9525" marR="9525" marT="9525" marB="0" anchor="b">
                    <a:lnL>
                      <a:noFill/>
                    </a:lnL>
                    <a:lnR>
                      <a:noFill/>
                    </a:lnR>
                    <a:lnT>
                      <a:noFill/>
                    </a:lnT>
                    <a:lnB>
                      <a:noFill/>
                    </a:lnB>
                  </a:tcPr>
                </a:tc>
                <a:tc>
                  <a:txBody>
                    <a:bodyPr/>
                    <a:lstStyle/>
                    <a:p>
                      <a:pPr algn="l" fontAlgn="b"/>
                      <a:endParaRPr lang="en-US" sz="1100" b="0" i="0" u="none" strike="noStrike" dirty="0">
                        <a:solidFill>
                          <a:srgbClr val="000000"/>
                        </a:solidFill>
                        <a:latin typeface="Arial"/>
                      </a:endParaRPr>
                    </a:p>
                  </a:txBody>
                  <a:tcPr marL="9525" marR="9525" marT="9525" marB="0" anchor="b">
                    <a:lnL>
                      <a:noFill/>
                    </a:lnL>
                    <a:lnR>
                      <a:noFill/>
                    </a:lnR>
                    <a:lnT>
                      <a:noFill/>
                    </a:lnT>
                    <a:lnB>
                      <a:noFill/>
                    </a:lnB>
                  </a:tcPr>
                </a:tc>
              </a:tr>
              <a:tr h="295275">
                <a:tc>
                  <a:txBody>
                    <a:bodyPr/>
                    <a:lstStyle/>
                    <a:p>
                      <a:pPr algn="l" fontAlgn="b"/>
                      <a:r>
                        <a:rPr lang="en-US" sz="1800" b="0" i="0" u="none" strike="noStrike" dirty="0">
                          <a:solidFill>
                            <a:srgbClr val="000000"/>
                          </a:solidFill>
                          <a:latin typeface="Arial"/>
                        </a:rPr>
                        <a:t>Mary</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58%</a:t>
                      </a:r>
                    </a:p>
                  </a:txBody>
                  <a:tcPr marL="9525" marR="9525" marT="9525" marB="0" anchor="b">
                    <a:lnL>
                      <a:noFill/>
                    </a:lnL>
                    <a:lnR>
                      <a:noFill/>
                    </a:lnR>
                    <a:lnT>
                      <a:noFill/>
                    </a:lnT>
                    <a:lnB>
                      <a:noFill/>
                    </a:lnB>
                  </a:tcPr>
                </a:tc>
                <a:tc>
                  <a:txBody>
                    <a:bodyPr/>
                    <a:lstStyle/>
                    <a:p>
                      <a:pPr algn="l" fontAlgn="b"/>
                      <a:r>
                        <a:rPr lang="en-US" sz="1100" b="0" i="0" u="none" strike="noStrike" dirty="0">
                          <a:solidFill>
                            <a:srgbClr val="000000"/>
                          </a:solidFill>
                          <a:latin typeface="Arial"/>
                        </a:rPr>
                        <a:t>basic facts</a:t>
                      </a:r>
                    </a:p>
                  </a:txBody>
                  <a:tcPr marL="9525" marR="9525" marT="9525" marB="0" anchor="b">
                    <a:lnL>
                      <a:noFill/>
                    </a:lnL>
                    <a:lnR>
                      <a:noFill/>
                    </a:lnR>
                    <a:lnT>
                      <a:noFill/>
                    </a:lnT>
                    <a:lnB>
                      <a:noFill/>
                    </a:lnB>
                  </a:tcPr>
                </a:tc>
              </a:tr>
              <a:tr h="295275">
                <a:tc>
                  <a:txBody>
                    <a:bodyPr/>
                    <a:lstStyle/>
                    <a:p>
                      <a:pPr algn="l" fontAlgn="b"/>
                      <a:r>
                        <a:rPr lang="en-US" sz="1800" b="0" i="0" u="none" strike="noStrike" dirty="0">
                          <a:solidFill>
                            <a:srgbClr val="000000"/>
                          </a:solidFill>
                          <a:latin typeface="Arial"/>
                        </a:rPr>
                        <a:t>Juan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62%</a:t>
                      </a:r>
                    </a:p>
                  </a:txBody>
                  <a:tcPr marL="9525" marR="9525" marT="9525" marB="0" anchor="b">
                    <a:lnL>
                      <a:noFill/>
                    </a:lnL>
                    <a:lnR>
                      <a:noFill/>
                    </a:lnR>
                    <a:lnT>
                      <a:noFill/>
                    </a:lnT>
                    <a:lnB>
                      <a:noFill/>
                    </a:lnB>
                  </a:tcPr>
                </a:tc>
                <a:tc>
                  <a:txBody>
                    <a:bodyPr/>
                    <a:lstStyle/>
                    <a:p>
                      <a:pPr algn="l" fontAlgn="b"/>
                      <a:r>
                        <a:rPr lang="en-US" sz="1100" b="0" i="0" u="none" strike="noStrike" dirty="0">
                          <a:solidFill>
                            <a:srgbClr val="000000"/>
                          </a:solidFill>
                          <a:latin typeface="Arial"/>
                        </a:rPr>
                        <a:t>does not line up problem</a:t>
                      </a:r>
                    </a:p>
                  </a:txBody>
                  <a:tcPr marL="9525" marR="9525" marT="9525" marB="0" anchor="b">
                    <a:lnL>
                      <a:noFill/>
                    </a:lnL>
                    <a:lnR>
                      <a:noFill/>
                    </a:lnR>
                    <a:lnT>
                      <a:noFill/>
                    </a:lnT>
                    <a:lnB>
                      <a:noFill/>
                    </a:lnB>
                  </a:tcPr>
                </a:tc>
              </a:tr>
              <a:tr h="295275">
                <a:tc>
                  <a:txBody>
                    <a:bodyPr/>
                    <a:lstStyle/>
                    <a:p>
                      <a:pPr algn="l" fontAlgn="b"/>
                      <a:r>
                        <a:rPr lang="en-US" sz="1800" b="0" i="0" u="none" strike="noStrike" dirty="0">
                          <a:solidFill>
                            <a:srgbClr val="000000"/>
                          </a:solidFill>
                          <a:latin typeface="Arial"/>
                        </a:rPr>
                        <a:t>Keagon</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67%</a:t>
                      </a:r>
                    </a:p>
                  </a:txBody>
                  <a:tcPr marL="9525" marR="9525" marT="9525" marB="0" anchor="b">
                    <a:lnL>
                      <a:noFill/>
                    </a:lnL>
                    <a:lnR>
                      <a:noFill/>
                    </a:lnR>
                    <a:lnT>
                      <a:noFill/>
                    </a:lnT>
                    <a:lnB>
                      <a:noFill/>
                    </a:lnB>
                  </a:tcPr>
                </a:tc>
                <a:tc>
                  <a:txBody>
                    <a:bodyPr/>
                    <a:lstStyle/>
                    <a:p>
                      <a:pPr algn="l" fontAlgn="b"/>
                      <a:r>
                        <a:rPr lang="en-US" sz="1100" b="0" i="0" u="none" strike="noStrike" dirty="0">
                          <a:solidFill>
                            <a:srgbClr val="000000"/>
                          </a:solidFill>
                          <a:latin typeface="Arial"/>
                        </a:rPr>
                        <a:t>forgets to regroup</a:t>
                      </a:r>
                    </a:p>
                  </a:txBody>
                  <a:tcPr marL="9525" marR="9525" marT="9525" marB="0" anchor="b">
                    <a:lnL>
                      <a:noFill/>
                    </a:lnL>
                    <a:lnR>
                      <a:noFill/>
                    </a:lnR>
                    <a:lnT>
                      <a:noFill/>
                    </a:lnT>
                    <a:lnB>
                      <a:noFill/>
                    </a:lnB>
                  </a:tcPr>
                </a:tc>
              </a:tr>
              <a:tr h="295275">
                <a:tc>
                  <a:txBody>
                    <a:bodyPr/>
                    <a:lstStyle/>
                    <a:p>
                      <a:pPr algn="l" fontAlgn="b"/>
                      <a:r>
                        <a:rPr lang="en-US" sz="1800" b="0" i="0" u="none" strike="noStrike" dirty="0">
                          <a:solidFill>
                            <a:srgbClr val="000000"/>
                          </a:solidFill>
                          <a:latin typeface="Arial"/>
                        </a:rPr>
                        <a:t>Kim</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59%</a:t>
                      </a:r>
                    </a:p>
                  </a:txBody>
                  <a:tcPr marL="9525" marR="9525" marT="9525" marB="0" anchor="b">
                    <a:lnL>
                      <a:noFill/>
                    </a:lnL>
                    <a:lnR>
                      <a:noFill/>
                    </a:lnR>
                    <a:lnT>
                      <a:noFill/>
                    </a:lnT>
                    <a:lnB>
                      <a:noFill/>
                    </a:lnB>
                  </a:tcPr>
                </a:tc>
                <a:tc>
                  <a:txBody>
                    <a:bodyPr/>
                    <a:lstStyle/>
                    <a:p>
                      <a:pPr algn="l" fontAlgn="b"/>
                      <a:r>
                        <a:rPr lang="en-US" sz="1100" b="0" i="0" u="none" strike="noStrike" dirty="0">
                          <a:solidFill>
                            <a:srgbClr val="000000"/>
                          </a:solidFill>
                          <a:latin typeface="Arial"/>
                        </a:rPr>
                        <a:t>forgets to regroup</a:t>
                      </a:r>
                    </a:p>
                  </a:txBody>
                  <a:tcPr marL="9525" marR="9525" marT="9525" marB="0" anchor="b">
                    <a:lnL>
                      <a:noFill/>
                    </a:lnL>
                    <a:lnR>
                      <a:noFill/>
                    </a:lnR>
                    <a:lnT>
                      <a:noFill/>
                    </a:lnT>
                    <a:lnB>
                      <a:noFill/>
                    </a:lnB>
                  </a:tcPr>
                </a:tc>
              </a:tr>
              <a:tr h="295275">
                <a:tc>
                  <a:txBody>
                    <a:bodyPr/>
                    <a:lstStyle/>
                    <a:p>
                      <a:pPr algn="l" fontAlgn="b"/>
                      <a:r>
                        <a:rPr lang="en-US" sz="1800" b="0" i="0" u="none" strike="noStrike" dirty="0">
                          <a:solidFill>
                            <a:srgbClr val="000000"/>
                          </a:solidFill>
                          <a:latin typeface="Arial"/>
                        </a:rPr>
                        <a:t>Leilani</a:t>
                      </a:r>
                    </a:p>
                  </a:txBody>
                  <a:tcPr marL="9525" marR="9525" marT="9525" marB="0" anchor="b">
                    <a:lnL>
                      <a:noFill/>
                    </a:lnL>
                    <a:lnR>
                      <a:noFill/>
                    </a:lnR>
                    <a:lnT>
                      <a:noFill/>
                    </a:lnT>
                    <a:lnB>
                      <a:noFill/>
                    </a:lnB>
                  </a:tcPr>
                </a:tc>
                <a:tc>
                  <a:txBody>
                    <a:bodyPr/>
                    <a:lstStyle/>
                    <a:p>
                      <a:pPr algn="r" fontAlgn="b"/>
                      <a:r>
                        <a:rPr lang="en-US" sz="1800" b="0" i="0" u="none" strike="noStrike" dirty="0">
                          <a:solidFill>
                            <a:srgbClr val="000000"/>
                          </a:solidFill>
                          <a:latin typeface="Arial"/>
                        </a:rPr>
                        <a:t>89%</a:t>
                      </a:r>
                    </a:p>
                  </a:txBody>
                  <a:tcPr marL="9525" marR="9525" marT="9525" marB="0" anchor="b">
                    <a:lnL>
                      <a:noFill/>
                    </a:lnL>
                    <a:lnR>
                      <a:noFill/>
                    </a:lnR>
                    <a:lnT>
                      <a:noFill/>
                    </a:lnT>
                    <a:lnB>
                      <a:noFill/>
                    </a:lnB>
                  </a:tcPr>
                </a:tc>
                <a:tc>
                  <a:txBody>
                    <a:bodyPr/>
                    <a:lstStyle/>
                    <a:p>
                      <a:pPr algn="l" fontAlgn="b"/>
                      <a:endParaRPr lang="en-US" sz="1100" b="0" i="0" u="none" strike="noStrike" dirty="0">
                        <a:solidFill>
                          <a:srgbClr val="000000"/>
                        </a:solidFill>
                        <a:latin typeface="Arial"/>
                      </a:endParaRPr>
                    </a:p>
                  </a:txBody>
                  <a:tcPr marL="9525" marR="9525" marT="9525" marB="0" anchor="b">
                    <a:lnL>
                      <a:noFill/>
                    </a:lnL>
                    <a:lnR>
                      <a:noFill/>
                    </a:lnR>
                    <a:lnT>
                      <a:noFill/>
                    </a:lnT>
                    <a:lnB>
                      <a:noFill/>
                    </a:lnB>
                  </a:tcPr>
                </a:tc>
              </a:tr>
            </a:tbl>
          </a:graphicData>
        </a:graphic>
      </p:graphicFrame>
      <p:pic>
        <p:nvPicPr>
          <p:cNvPr id="26630" name="Picture 6" descr="http://www.asdk12.org/staff/tryon_peter/pages/a_gradebooks/OldSchoolGradebook.gif"/>
          <p:cNvPicPr>
            <a:picLocks noChangeAspect="1" noChangeArrowheads="1"/>
          </p:cNvPicPr>
          <p:nvPr/>
        </p:nvPicPr>
        <p:blipFill>
          <a:blip r:embed="rId3" cstate="print"/>
          <a:srcRect l="85348" r="-4884" b="60761"/>
          <a:stretch>
            <a:fillRect/>
          </a:stretch>
        </p:blipFill>
        <p:spPr bwMode="auto">
          <a:xfrm>
            <a:off x="9144000" y="1295400"/>
            <a:ext cx="1524000" cy="3733800"/>
          </a:xfrm>
          <a:prstGeom prst="rect">
            <a:avLst/>
          </a:prstGeom>
          <a:noFill/>
        </p:spPr>
      </p:pic>
      <p:graphicFrame>
        <p:nvGraphicFramePr>
          <p:cNvPr id="6" name="Table 5"/>
          <p:cNvGraphicFramePr>
            <a:graphicFrameLocks noGrp="1"/>
          </p:cNvGraphicFramePr>
          <p:nvPr/>
        </p:nvGraphicFramePr>
        <p:xfrm>
          <a:off x="5867401" y="2057401"/>
          <a:ext cx="3022601" cy="2569845"/>
        </p:xfrm>
        <a:graphic>
          <a:graphicData uri="http://schemas.openxmlformats.org/drawingml/2006/table">
            <a:tbl>
              <a:tblPr/>
              <a:tblGrid>
                <a:gridCol w="639238"/>
                <a:gridCol w="619950"/>
                <a:gridCol w="1763413"/>
              </a:tblGrid>
              <a:tr h="66675">
                <a:tc>
                  <a:txBody>
                    <a:bodyPr/>
                    <a:lstStyle/>
                    <a:p>
                      <a:pPr algn="l" fontAlgn="b"/>
                      <a:r>
                        <a:rPr lang="en-US" sz="1800" b="1" i="0" u="none" strike="noStrike" dirty="0">
                          <a:solidFill>
                            <a:srgbClr val="000000"/>
                          </a:solidFill>
                          <a:latin typeface="Arial"/>
                        </a:rPr>
                        <a:t>name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1" i="0" u="none" strike="noStrike" dirty="0">
                          <a:solidFill>
                            <a:srgbClr val="000000"/>
                          </a:solidFill>
                          <a:latin typeface="Arial"/>
                        </a:rPr>
                        <a:t>2-Oct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1" i="0" u="none" strike="noStrike" dirty="0">
                          <a:solidFill>
                            <a:srgbClr val="000000"/>
                          </a:solidFill>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a:txBody>
                    <a:bodyPr/>
                    <a:lstStyle/>
                    <a:p>
                      <a:pPr algn="l" fontAlgn="b"/>
                      <a:r>
                        <a:rPr lang="en-US" sz="1800" b="0" i="0" u="none" strike="noStrike" dirty="0">
                          <a:solidFill>
                            <a:srgbClr val="000000"/>
                          </a:solidFill>
                          <a:latin typeface="Arial"/>
                        </a:rPr>
                        <a:t>John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275">
                <a:tc>
                  <a:txBody>
                    <a:bodyPr/>
                    <a:lstStyle/>
                    <a:p>
                      <a:pPr algn="l" fontAlgn="b"/>
                      <a:r>
                        <a:rPr lang="en-US" sz="1800" b="0" i="0" u="none" strike="noStrike" dirty="0">
                          <a:solidFill>
                            <a:srgbClr val="000000"/>
                          </a:solidFill>
                          <a:latin typeface="Arial"/>
                        </a:rPr>
                        <a:t>Mary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basic facts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275">
                <a:tc>
                  <a:txBody>
                    <a:bodyPr/>
                    <a:lstStyle/>
                    <a:p>
                      <a:pPr algn="l" fontAlgn="b"/>
                      <a:r>
                        <a:rPr lang="en-US" sz="1800" b="0" i="0" u="none" strike="noStrike" dirty="0">
                          <a:solidFill>
                            <a:srgbClr val="000000"/>
                          </a:solidFill>
                          <a:latin typeface="Arial"/>
                        </a:rPr>
                        <a:t>Juan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does not line up problem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275">
                <a:tc>
                  <a:txBody>
                    <a:bodyPr/>
                    <a:lstStyle/>
                    <a:p>
                      <a:pPr algn="l" fontAlgn="b"/>
                      <a:r>
                        <a:rPr lang="en-US" sz="1800" b="0" i="0" u="none" strike="noStrike" dirty="0">
                          <a:solidFill>
                            <a:srgbClr val="000000"/>
                          </a:solidFill>
                          <a:latin typeface="Arial"/>
                        </a:rPr>
                        <a:t>Keagon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forgets to regroup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275">
                <a:tc>
                  <a:txBody>
                    <a:bodyPr/>
                    <a:lstStyle/>
                    <a:p>
                      <a:pPr algn="l" fontAlgn="b"/>
                      <a:r>
                        <a:rPr lang="en-US" sz="1800" b="0" i="0" u="none" strike="noStrike" dirty="0">
                          <a:solidFill>
                            <a:srgbClr val="000000"/>
                          </a:solidFill>
                          <a:latin typeface="Arial"/>
                        </a:rPr>
                        <a:t>Kim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forgets to regroup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275">
                <a:tc>
                  <a:txBody>
                    <a:bodyPr/>
                    <a:lstStyle/>
                    <a:p>
                      <a:pPr algn="l" fontAlgn="b"/>
                      <a:r>
                        <a:rPr lang="en-US" sz="1800" b="0" i="0" u="none" strike="noStrike" dirty="0">
                          <a:solidFill>
                            <a:srgbClr val="000000"/>
                          </a:solidFill>
                          <a:latin typeface="Arial"/>
                        </a:rPr>
                        <a:t>Leilani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800" b="0" i="0" u="none" strike="noStrike" dirty="0">
                          <a:solidFill>
                            <a:srgbClr val="000000"/>
                          </a:solidFill>
                          <a:latin typeface="Arial"/>
                        </a:rPr>
                        <a:t>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latin typeface="Arial"/>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737763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2500762" y="1981381"/>
            <a:ext cx="7190476" cy="2895238"/>
          </a:xfrm>
          <a:prstGeom prst="rect">
            <a:avLst/>
          </a:prstGeom>
        </p:spPr>
      </p:pic>
    </p:spTree>
    <p:extLst>
      <p:ext uri="{BB962C8B-B14F-4D97-AF65-F5344CB8AC3E}">
        <p14:creationId xmlns:p14="http://schemas.microsoft.com/office/powerpoint/2010/main" val="2888679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60908" t="31250" r="5710" b="12500"/>
          <a:stretch>
            <a:fillRect/>
          </a:stretch>
        </p:blipFill>
        <p:spPr bwMode="auto">
          <a:xfrm>
            <a:off x="1905001" y="304800"/>
            <a:ext cx="3780367" cy="35814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l="24817" t="21875" r="7374" b="7292"/>
          <a:stretch>
            <a:fillRect/>
          </a:stretch>
        </p:blipFill>
        <p:spPr bwMode="auto">
          <a:xfrm>
            <a:off x="5607908" y="304800"/>
            <a:ext cx="5060092" cy="2971800"/>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l="31259" t="33333" r="48829" b="20833"/>
          <a:stretch>
            <a:fillRect/>
          </a:stretch>
        </p:blipFill>
        <p:spPr bwMode="auto">
          <a:xfrm>
            <a:off x="4419600" y="3352800"/>
            <a:ext cx="2590800" cy="3352800"/>
          </a:xfrm>
          <a:prstGeom prst="rect">
            <a:avLst/>
          </a:prstGeom>
          <a:noFill/>
          <a:ln w="9525">
            <a:noFill/>
            <a:miter lim="800000"/>
            <a:headEnd/>
            <a:tailEnd/>
          </a:ln>
        </p:spPr>
      </p:pic>
    </p:spTree>
    <p:extLst>
      <p:ext uri="{BB962C8B-B14F-4D97-AF65-F5344CB8AC3E}">
        <p14:creationId xmlns:p14="http://schemas.microsoft.com/office/powerpoint/2010/main" val="686675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3" name="Table 2"/>
          <p:cNvGraphicFramePr>
            <a:graphicFrameLocks noGrp="1"/>
          </p:cNvGraphicFramePr>
          <p:nvPr/>
        </p:nvGraphicFramePr>
        <p:xfrm>
          <a:off x="2286000" y="1752600"/>
          <a:ext cx="7696200" cy="4635246"/>
        </p:xfrm>
        <a:graphic>
          <a:graphicData uri="http://schemas.openxmlformats.org/drawingml/2006/table">
            <a:tbl>
              <a:tblPr/>
              <a:tblGrid>
                <a:gridCol w="2565400"/>
                <a:gridCol w="2565400"/>
                <a:gridCol w="2565400"/>
              </a:tblGrid>
              <a:tr h="762000">
                <a:tc>
                  <a:txBody>
                    <a:bodyPr/>
                    <a:lstStyle/>
                    <a:p>
                      <a:pPr marL="0" marR="0" algn="ctr">
                        <a:lnSpc>
                          <a:spcPct val="115000"/>
                        </a:lnSpc>
                        <a:spcBef>
                          <a:spcPts val="0"/>
                        </a:spcBef>
                        <a:spcAft>
                          <a:spcPts val="0"/>
                        </a:spcAft>
                      </a:pPr>
                      <a:endParaRPr lang="en-US" sz="900">
                        <a:latin typeface="Comic Sans MS"/>
                        <a:ea typeface="Calibri"/>
                        <a:cs typeface="Times New Roman"/>
                      </a:endParaRPr>
                    </a:p>
                    <a:p>
                      <a:pPr marL="0" marR="0" algn="ctr">
                        <a:lnSpc>
                          <a:spcPct val="115000"/>
                        </a:lnSpc>
                        <a:spcBef>
                          <a:spcPts val="0"/>
                        </a:spcBef>
                        <a:spcAft>
                          <a:spcPts val="0"/>
                        </a:spcAft>
                      </a:pPr>
                      <a:r>
                        <a:rPr lang="en-US" sz="1600">
                          <a:latin typeface="Comic Sans MS"/>
                          <a:ea typeface="Calibri"/>
                          <a:cs typeface="Times New Roman"/>
                        </a:rPr>
                        <a:t>BEFORE</a:t>
                      </a:r>
                      <a:endParaRPr lang="en-US" sz="70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900" dirty="0">
                        <a:latin typeface="Comic Sans MS"/>
                        <a:ea typeface="Calibri"/>
                        <a:cs typeface="Times New Roman"/>
                      </a:endParaRPr>
                    </a:p>
                    <a:p>
                      <a:pPr marL="0" marR="0" algn="ctr">
                        <a:lnSpc>
                          <a:spcPct val="115000"/>
                        </a:lnSpc>
                        <a:spcBef>
                          <a:spcPts val="0"/>
                        </a:spcBef>
                        <a:spcAft>
                          <a:spcPts val="0"/>
                        </a:spcAft>
                      </a:pPr>
                      <a:r>
                        <a:rPr lang="en-US" sz="1600" dirty="0">
                          <a:latin typeface="Comic Sans MS"/>
                          <a:ea typeface="Calibri"/>
                          <a:cs typeface="Times New Roman"/>
                        </a:rPr>
                        <a:t>DURING</a:t>
                      </a:r>
                      <a:endParaRPr lang="en-US" sz="7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900">
                        <a:latin typeface="Comic Sans MS"/>
                        <a:ea typeface="Calibri"/>
                        <a:cs typeface="Times New Roman"/>
                      </a:endParaRPr>
                    </a:p>
                    <a:p>
                      <a:pPr marL="0" marR="0" algn="ctr">
                        <a:lnSpc>
                          <a:spcPct val="115000"/>
                        </a:lnSpc>
                        <a:spcBef>
                          <a:spcPts val="0"/>
                        </a:spcBef>
                        <a:spcAft>
                          <a:spcPts val="0"/>
                        </a:spcAft>
                      </a:pPr>
                      <a:r>
                        <a:rPr lang="en-US" sz="1600">
                          <a:latin typeface="Comic Sans MS"/>
                          <a:ea typeface="Calibri"/>
                          <a:cs typeface="Times New Roman"/>
                        </a:rPr>
                        <a:t>AFTER</a:t>
                      </a:r>
                      <a:endParaRPr lang="en-US" sz="70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3254">
                <a:tc>
                  <a:txBody>
                    <a:bodyPr/>
                    <a:lstStyle/>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Leading data (Performance Matters)</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Entry ticket (Math Message)</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SMI data reports</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Exit ticket from previous day</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Math Journal Math Box page’s last question (pre-assessment)</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Previous unit assessments –how children performed on each strand </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KWL chart</a:t>
                      </a:r>
                      <a:endParaRPr lang="en-US" sz="14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Teacher generated checklists</a:t>
                      </a:r>
                      <a:endParaRPr lang="en-US" sz="13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Seating chart collection sheet</a:t>
                      </a:r>
                      <a:endParaRPr lang="en-US" sz="13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Anecdotal notes (collected during Think-Pair-Share, elbow partner discussions, observations of students working)</a:t>
                      </a:r>
                      <a:endParaRPr lang="en-US" sz="13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EPR’s (pinch cards, slates, number wheels, mental math, etc)- gives global understanding/view of where kids are</a:t>
                      </a:r>
                      <a:endParaRPr lang="en-US" sz="13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Math Journal page</a:t>
                      </a:r>
                      <a:endParaRPr lang="en-US" sz="13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300" dirty="0">
                          <a:latin typeface="Comic Sans MS"/>
                          <a:ea typeface="Calibri"/>
                          <a:cs typeface="Times New Roman"/>
                        </a:rPr>
                        <a:t>Needs groups (collect data at this time, too)</a:t>
                      </a:r>
                      <a:endParaRPr lang="en-US" sz="13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Math Boxes</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Math Journal page or other completed work</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Exit ticket</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Quiz</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Teacher generated checklist</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Journal or written response</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Self-assessment completed by students</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Flow chart (processes)</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Math log/Learning log</a:t>
                      </a:r>
                      <a:endParaRPr lang="en-US" sz="1400" dirty="0">
                        <a:latin typeface="Calibri"/>
                        <a:ea typeface="Calibri"/>
                        <a:cs typeface="Times New Roman"/>
                      </a:endParaRPr>
                    </a:p>
                    <a:p>
                      <a:pPr marL="342900" marR="0" lvl="0" indent="-342900">
                        <a:lnSpc>
                          <a:spcPct val="115000"/>
                        </a:lnSpc>
                        <a:spcBef>
                          <a:spcPts val="0"/>
                        </a:spcBef>
                        <a:spcAft>
                          <a:spcPts val="0"/>
                        </a:spcAft>
                        <a:buFont typeface="Symbol"/>
                        <a:buChar char=""/>
                      </a:pPr>
                      <a:r>
                        <a:rPr lang="en-US" sz="1400" dirty="0">
                          <a:latin typeface="Comic Sans MS"/>
                          <a:ea typeface="Calibri"/>
                          <a:cs typeface="Times New Roman"/>
                        </a:rPr>
                        <a:t>Student checklist/</a:t>
                      </a:r>
                      <a:r>
                        <a:rPr lang="en-US" sz="1400" dirty="0" err="1">
                          <a:latin typeface="Comic Sans MS"/>
                          <a:ea typeface="Calibri"/>
                          <a:cs typeface="Times New Roman"/>
                        </a:rPr>
                        <a:t>Likert</a:t>
                      </a:r>
                      <a:r>
                        <a:rPr lang="en-US" sz="1400" dirty="0">
                          <a:latin typeface="Comic Sans MS"/>
                          <a:ea typeface="Calibri"/>
                          <a:cs typeface="Times New Roman"/>
                        </a:rPr>
                        <a:t> scale for group work </a:t>
                      </a:r>
                      <a:endParaRPr lang="en-US" sz="1400" dirty="0">
                        <a:latin typeface="Calibri"/>
                        <a:ea typeface="Calibri"/>
                        <a:cs typeface="Times New Roman"/>
                      </a:endParaRPr>
                    </a:p>
                  </a:txBody>
                  <a:tcPr marL="45044" marR="450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049" name="Picture 10" descr="MC900039023[1]"/>
          <p:cNvPicPr>
            <a:picLocks noChangeAspect="1" noChangeArrowheads="1"/>
          </p:cNvPicPr>
          <p:nvPr/>
        </p:nvPicPr>
        <p:blipFill>
          <a:blip r:embed="rId2" cstate="print"/>
          <a:srcRect/>
          <a:stretch>
            <a:fillRect/>
          </a:stretch>
        </p:blipFill>
        <p:spPr bwMode="auto">
          <a:xfrm>
            <a:off x="2133600" y="304801"/>
            <a:ext cx="1301750" cy="1336675"/>
          </a:xfrm>
          <a:prstGeom prst="rect">
            <a:avLst/>
          </a:prstGeom>
          <a:noFill/>
        </p:spPr>
      </p:pic>
      <p:pic>
        <p:nvPicPr>
          <p:cNvPr id="2050" name="Picture 12" descr="j0205402"/>
          <p:cNvPicPr>
            <a:picLocks noChangeAspect="1" noChangeArrowheads="1"/>
          </p:cNvPicPr>
          <p:nvPr/>
        </p:nvPicPr>
        <p:blipFill>
          <a:blip r:embed="rId3" cstate="print"/>
          <a:srcRect/>
          <a:stretch>
            <a:fillRect/>
          </a:stretch>
        </p:blipFill>
        <p:spPr bwMode="auto">
          <a:xfrm>
            <a:off x="8686800" y="381001"/>
            <a:ext cx="1644650" cy="1223963"/>
          </a:xfrm>
          <a:prstGeom prst="rect">
            <a:avLst/>
          </a:prstGeom>
          <a:noFill/>
        </p:spPr>
      </p:pic>
      <p:sp>
        <p:nvSpPr>
          <p:cNvPr id="2051" name="Rectangle 3"/>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1524000" y="482457"/>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defTabSz="914400" fontAlgn="base">
              <a:spcBef>
                <a:spcPct val="0"/>
              </a:spcBef>
              <a:spcAft>
                <a:spcPct val="0"/>
              </a:spcAft>
            </a:pPr>
            <a:r>
              <a:rPr lang="en-US" b="1" dirty="0">
                <a:latin typeface="Comic Sans MS" pitchFamily="66" charset="0"/>
                <a:ea typeface="Calibri" pitchFamily="34" charset="0"/>
                <a:cs typeface="Times New Roman" pitchFamily="18" charset="0"/>
              </a:rPr>
              <a:t>BDA of Math Data Collection</a:t>
            </a:r>
            <a:endParaRPr lang="en-US" sz="900" dirty="0">
              <a:latin typeface="Arial" pitchFamily="34" charset="0"/>
            </a:endParaRPr>
          </a:p>
          <a:p>
            <a:pPr algn="ctr" defTabSz="914400" eaLnBrk="0" fontAlgn="base" hangingPunct="0">
              <a:spcBef>
                <a:spcPct val="0"/>
              </a:spcBef>
              <a:spcAft>
                <a:spcPct val="0"/>
              </a:spcAft>
            </a:pPr>
            <a:r>
              <a:rPr lang="en-US" sz="1400" b="1" dirty="0">
                <a:latin typeface="Comic Sans MS" pitchFamily="66" charset="0"/>
                <a:ea typeface="Calibri" pitchFamily="34" charset="0"/>
                <a:cs typeface="Times New Roman" pitchFamily="18" charset="0"/>
              </a:rPr>
              <a:t>What do I collect and when do I collect it???</a:t>
            </a:r>
            <a:endParaRPr lang="en-US" dirty="0">
              <a:latin typeface="Arial" pitchFamily="34" charset="0"/>
            </a:endParaRPr>
          </a:p>
        </p:txBody>
      </p:sp>
    </p:spTree>
    <p:extLst>
      <p:ext uri="{BB962C8B-B14F-4D97-AF65-F5344CB8AC3E}">
        <p14:creationId xmlns:p14="http://schemas.microsoft.com/office/powerpoint/2010/main" val="18531126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endParaRPr lang="en-US" sz="6600" b="1" dirty="0" smtClean="0"/>
          </a:p>
          <a:p>
            <a:pPr algn="ctr"/>
            <a:r>
              <a:rPr lang="en-US" sz="6600" b="1" dirty="0" smtClean="0"/>
              <a:t>Cookie 1</a:t>
            </a:r>
            <a:endParaRPr lang="en-US" sz="6600" b="1" dirty="0"/>
          </a:p>
        </p:txBody>
      </p:sp>
    </p:spTree>
    <p:extLst>
      <p:ext uri="{BB962C8B-B14F-4D97-AF65-F5344CB8AC3E}">
        <p14:creationId xmlns:p14="http://schemas.microsoft.com/office/powerpoint/2010/main" val="4285821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1828800" y="381000"/>
            <a:ext cx="8610600" cy="4742354"/>
          </a:xfrm>
          <a:prstGeom prst="rect">
            <a:avLst/>
          </a:prstGeom>
          <a:noFill/>
          <a:ln w="9525">
            <a:noFill/>
            <a:miter lim="800000"/>
            <a:headEnd/>
            <a:tailEnd/>
          </a:ln>
          <a:effectLst/>
        </p:spPr>
      </p:pic>
      <p:pic>
        <p:nvPicPr>
          <p:cNvPr id="22531" name="Picture 3"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1828801" y="914401"/>
            <a:ext cx="2742857" cy="2742857"/>
          </a:xfrm>
          <a:prstGeom prst="rect">
            <a:avLst/>
          </a:prstGeom>
          <a:noFill/>
        </p:spPr>
      </p:pic>
      <p:pic>
        <p:nvPicPr>
          <p:cNvPr id="22532" name="Picture 4"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2057401" y="1447801"/>
            <a:ext cx="2742857" cy="2742857"/>
          </a:xfrm>
          <a:prstGeom prst="rect">
            <a:avLst/>
          </a:prstGeom>
          <a:noFill/>
        </p:spPr>
      </p:pic>
      <p:pic>
        <p:nvPicPr>
          <p:cNvPr id="22533" name="Picture 5"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2286001" y="2057401"/>
            <a:ext cx="2742857" cy="2742857"/>
          </a:xfrm>
          <a:prstGeom prst="rect">
            <a:avLst/>
          </a:prstGeom>
          <a:noFill/>
        </p:spPr>
      </p:pic>
      <p:pic>
        <p:nvPicPr>
          <p:cNvPr id="22534" name="Picture 6"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419601" y="1219201"/>
            <a:ext cx="2742857" cy="2742857"/>
          </a:xfrm>
          <a:prstGeom prst="rect">
            <a:avLst/>
          </a:prstGeom>
          <a:noFill/>
        </p:spPr>
      </p:pic>
      <p:pic>
        <p:nvPicPr>
          <p:cNvPr id="22535" name="Picture 7"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419601" y="1524001"/>
            <a:ext cx="2742857" cy="2742857"/>
          </a:xfrm>
          <a:prstGeom prst="rect">
            <a:avLst/>
          </a:prstGeom>
          <a:noFill/>
        </p:spPr>
      </p:pic>
      <p:pic>
        <p:nvPicPr>
          <p:cNvPr id="22536" name="Picture 8"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495801" y="1828801"/>
            <a:ext cx="2742857" cy="2742857"/>
          </a:xfrm>
          <a:prstGeom prst="rect">
            <a:avLst/>
          </a:prstGeom>
          <a:noFill/>
        </p:spPr>
      </p:pic>
      <p:pic>
        <p:nvPicPr>
          <p:cNvPr id="22537" name="Picture 9"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6781801" y="990601"/>
            <a:ext cx="2742857" cy="2742857"/>
          </a:xfrm>
          <a:prstGeom prst="rect">
            <a:avLst/>
          </a:prstGeom>
          <a:noFill/>
        </p:spPr>
      </p:pic>
      <p:pic>
        <p:nvPicPr>
          <p:cNvPr id="22538" name="Picture 10"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6858001" y="1447801"/>
            <a:ext cx="2742857" cy="2742857"/>
          </a:xfrm>
          <a:prstGeom prst="rect">
            <a:avLst/>
          </a:prstGeom>
          <a:noFill/>
        </p:spPr>
      </p:pic>
      <p:pic>
        <p:nvPicPr>
          <p:cNvPr id="22539" name="Picture 11"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6934201" y="1752601"/>
            <a:ext cx="2742857" cy="2742857"/>
          </a:xfrm>
          <a:prstGeom prst="rect">
            <a:avLst/>
          </a:prstGeom>
          <a:noFill/>
        </p:spPr>
      </p:pic>
    </p:spTree>
    <p:extLst>
      <p:ext uri="{BB962C8B-B14F-4D97-AF65-F5344CB8AC3E}">
        <p14:creationId xmlns:p14="http://schemas.microsoft.com/office/powerpoint/2010/main" val="1551611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538954" y="1011981"/>
            <a:ext cx="6246857" cy="4665862"/>
          </a:xfrm>
          <a:prstGeom prst="rect">
            <a:avLst/>
          </a:prstGeom>
        </p:spPr>
      </p:pic>
      <p:pic>
        <p:nvPicPr>
          <p:cNvPr id="4" name="Picture 3"/>
          <p:cNvPicPr>
            <a:picLocks noChangeAspect="1"/>
          </p:cNvPicPr>
          <p:nvPr/>
        </p:nvPicPr>
        <p:blipFill>
          <a:blip r:embed="rId3"/>
          <a:stretch>
            <a:fillRect/>
          </a:stretch>
        </p:blipFill>
        <p:spPr>
          <a:xfrm>
            <a:off x="8543879" y="899736"/>
            <a:ext cx="2242893" cy="1675247"/>
          </a:xfrm>
          <a:prstGeom prst="rect">
            <a:avLst/>
          </a:prstGeom>
        </p:spPr>
      </p:pic>
      <p:pic>
        <p:nvPicPr>
          <p:cNvPr id="5" name="Picture 4"/>
          <p:cNvPicPr>
            <a:picLocks noChangeAspect="1"/>
          </p:cNvPicPr>
          <p:nvPr/>
        </p:nvPicPr>
        <p:blipFill>
          <a:blip r:embed="rId4"/>
          <a:stretch>
            <a:fillRect/>
          </a:stretch>
        </p:blipFill>
        <p:spPr>
          <a:xfrm>
            <a:off x="8543879" y="3344912"/>
            <a:ext cx="3327194" cy="2485126"/>
          </a:xfrm>
          <a:prstGeom prst="rect">
            <a:avLst/>
          </a:prstGeom>
        </p:spPr>
      </p:pic>
    </p:spTree>
    <p:extLst>
      <p:ext uri="{BB962C8B-B14F-4D97-AF65-F5344CB8AC3E}">
        <p14:creationId xmlns:p14="http://schemas.microsoft.com/office/powerpoint/2010/main" val="12954768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istockphoto.com/file_thumbview_approve/8253966/2/istockphoto_8253966-id-badge.jpg"/>
          <p:cNvPicPr>
            <a:picLocks noChangeAspect="1" noChangeArrowheads="1"/>
          </p:cNvPicPr>
          <p:nvPr/>
        </p:nvPicPr>
        <p:blipFill>
          <a:blip r:embed="rId2" cstate="print"/>
          <a:srcRect/>
          <a:stretch>
            <a:fillRect/>
          </a:stretch>
        </p:blipFill>
        <p:spPr bwMode="auto">
          <a:xfrm>
            <a:off x="3581400" y="457200"/>
            <a:ext cx="4775334" cy="4800600"/>
          </a:xfrm>
          <a:prstGeom prst="rect">
            <a:avLst/>
          </a:prstGeom>
          <a:noFill/>
        </p:spPr>
      </p:pic>
      <p:pic>
        <p:nvPicPr>
          <p:cNvPr id="3" name="Picture 5"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419601" y="2362201"/>
            <a:ext cx="2742857" cy="2742857"/>
          </a:xfrm>
          <a:prstGeom prst="rect">
            <a:avLst/>
          </a:prstGeom>
          <a:noFill/>
        </p:spPr>
      </p:pic>
      <p:pic>
        <p:nvPicPr>
          <p:cNvPr id="4" name="Picture 5"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572001" y="2667001"/>
            <a:ext cx="2742857" cy="2742857"/>
          </a:xfrm>
          <a:prstGeom prst="rect">
            <a:avLst/>
          </a:prstGeom>
          <a:noFill/>
        </p:spPr>
      </p:pic>
      <p:pic>
        <p:nvPicPr>
          <p:cNvPr id="5" name="Picture 5" descr="C:\Documents and Settings\DawGardner\Local Settings\Temporary Internet Files\Content.IE5\BQXL8K74\MC900441454[1].PNG"/>
          <p:cNvPicPr>
            <a:picLocks noChangeAspect="1" noChangeArrowheads="1"/>
          </p:cNvPicPr>
          <p:nvPr/>
        </p:nvPicPr>
        <p:blipFill>
          <a:blip r:embed="rId3" cstate="print"/>
          <a:srcRect/>
          <a:stretch>
            <a:fillRect/>
          </a:stretch>
        </p:blipFill>
        <p:spPr bwMode="auto">
          <a:xfrm>
            <a:off x="4724401" y="3048001"/>
            <a:ext cx="2742857" cy="2742857"/>
          </a:xfrm>
          <a:prstGeom prst="rect">
            <a:avLst/>
          </a:prstGeom>
          <a:noFill/>
        </p:spPr>
      </p:pic>
    </p:spTree>
    <p:extLst>
      <p:ext uri="{BB962C8B-B14F-4D97-AF65-F5344CB8AC3E}">
        <p14:creationId xmlns:p14="http://schemas.microsoft.com/office/powerpoint/2010/main" val="1917758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67000" y="228600"/>
            <a:ext cx="7239000" cy="369332"/>
          </a:xfrm>
          <a:prstGeom prst="rect">
            <a:avLst/>
          </a:prstGeom>
          <a:noFill/>
        </p:spPr>
        <p:txBody>
          <a:bodyPr wrap="square" rtlCol="0">
            <a:spAutoFit/>
          </a:bodyPr>
          <a:lstStyle/>
          <a:p>
            <a:r>
              <a:rPr lang="en-US" dirty="0"/>
              <a:t>Color Coding for Groups/Stations</a:t>
            </a:r>
          </a:p>
        </p:txBody>
      </p:sp>
      <p:sp>
        <p:nvSpPr>
          <p:cNvPr id="3" name="Oval 2"/>
          <p:cNvSpPr/>
          <p:nvPr/>
        </p:nvSpPr>
        <p:spPr>
          <a:xfrm>
            <a:off x="4495800" y="914400"/>
            <a:ext cx="15240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4495800" y="2286000"/>
            <a:ext cx="1524000" cy="10668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4495800" y="3886200"/>
            <a:ext cx="1524000" cy="10668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58302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0" y="533402"/>
            <a:ext cx="7620000" cy="4708981"/>
          </a:xfrm>
          <a:prstGeom prst="rect">
            <a:avLst/>
          </a:prstGeom>
          <a:noFill/>
        </p:spPr>
        <p:txBody>
          <a:bodyPr wrap="square" rtlCol="0">
            <a:spAutoFit/>
          </a:bodyPr>
          <a:lstStyle/>
          <a:p>
            <a:r>
              <a:rPr lang="en-US" sz="6000" dirty="0"/>
              <a:t>What ways do you collect data? Share with your table.</a:t>
            </a:r>
          </a:p>
          <a:p>
            <a:endParaRPr lang="en-US" sz="6000" dirty="0"/>
          </a:p>
          <a:p>
            <a:endParaRPr lang="en-US" sz="6000" dirty="0"/>
          </a:p>
        </p:txBody>
      </p:sp>
    </p:spTree>
    <p:extLst>
      <p:ext uri="{BB962C8B-B14F-4D97-AF65-F5344CB8AC3E}">
        <p14:creationId xmlns:p14="http://schemas.microsoft.com/office/powerpoint/2010/main" val="35792492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19400" y="609600"/>
            <a:ext cx="7467600" cy="5386090"/>
          </a:xfrm>
          <a:prstGeom prst="rect">
            <a:avLst/>
          </a:prstGeom>
          <a:noFill/>
        </p:spPr>
        <p:txBody>
          <a:bodyPr wrap="square" rtlCol="0">
            <a:spAutoFit/>
          </a:bodyPr>
          <a:lstStyle/>
          <a:p>
            <a:r>
              <a:rPr lang="en-US" sz="4400" dirty="0"/>
              <a:t>Formative Assessment</a:t>
            </a:r>
          </a:p>
          <a:p>
            <a:endParaRPr lang="en-US" sz="4400" dirty="0"/>
          </a:p>
          <a:p>
            <a:r>
              <a:rPr lang="en-US" sz="4400" dirty="0"/>
              <a:t>Use the back of </a:t>
            </a:r>
            <a:r>
              <a:rPr lang="en-US" sz="4400" dirty="0" smtClean="0"/>
              <a:t>the paper </a:t>
            </a:r>
            <a:r>
              <a:rPr lang="en-US" sz="4400" dirty="0"/>
              <a:t>to draw one of the data collection sheets/method you would like to use and explain how you will use it to drive your instruction.</a:t>
            </a:r>
          </a:p>
          <a:p>
            <a:endParaRPr lang="en-US" dirty="0"/>
          </a:p>
          <a:p>
            <a:endParaRPr lang="en-US" dirty="0"/>
          </a:p>
        </p:txBody>
      </p:sp>
    </p:spTree>
    <p:extLst>
      <p:ext uri="{BB962C8B-B14F-4D97-AF65-F5344CB8AC3E}">
        <p14:creationId xmlns:p14="http://schemas.microsoft.com/office/powerpoint/2010/main" val="464826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7772" y="1659988"/>
            <a:ext cx="5824025" cy="646331"/>
          </a:xfrm>
          <a:prstGeom prst="rect">
            <a:avLst/>
          </a:prstGeom>
          <a:noFill/>
        </p:spPr>
        <p:txBody>
          <a:bodyPr wrap="square" rtlCol="0">
            <a:spAutoFit/>
          </a:bodyPr>
          <a:lstStyle/>
          <a:p>
            <a:r>
              <a:rPr lang="en-US" dirty="0" smtClean="0"/>
              <a:t>Go back to recipe and add names next to </a:t>
            </a:r>
            <a:r>
              <a:rPr lang="en-US" dirty="0" err="1" smtClean="0"/>
              <a:t>sgteps</a:t>
            </a:r>
            <a:r>
              <a:rPr lang="en-US" dirty="0" smtClean="0"/>
              <a:t> like </a:t>
            </a:r>
            <a:r>
              <a:rPr lang="en-US" dirty="0" err="1" smtClean="0"/>
              <a:t>fred</a:t>
            </a:r>
            <a:r>
              <a:rPr lang="en-US" dirty="0" smtClean="0"/>
              <a:t> </a:t>
            </a:r>
            <a:r>
              <a:rPr lang="en-US" dirty="0" err="1" smtClean="0"/>
              <a:t>hpme</a:t>
            </a:r>
            <a:endParaRPr lang="en-US" dirty="0"/>
          </a:p>
        </p:txBody>
      </p:sp>
    </p:spTree>
    <p:extLst>
      <p:ext uri="{BB962C8B-B14F-4D97-AF65-F5344CB8AC3E}">
        <p14:creationId xmlns:p14="http://schemas.microsoft.com/office/powerpoint/2010/main" val="27011166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Program Files\Microsoft Office\Media\CntCD1\ClipArt5\j0281970.wmf"/>
          <p:cNvPicPr>
            <a:picLocks noChangeAspect="1" noChangeArrowheads="1"/>
          </p:cNvPicPr>
          <p:nvPr/>
        </p:nvPicPr>
        <p:blipFill>
          <a:blip r:embed="rId2" cstate="print"/>
          <a:srcRect/>
          <a:stretch>
            <a:fillRect/>
          </a:stretch>
        </p:blipFill>
        <p:spPr bwMode="auto">
          <a:xfrm>
            <a:off x="3352800" y="1372374"/>
            <a:ext cx="5791200" cy="5485627"/>
          </a:xfrm>
          <a:prstGeom prst="rect">
            <a:avLst/>
          </a:prstGeom>
          <a:noFill/>
        </p:spPr>
      </p:pic>
      <p:sp>
        <p:nvSpPr>
          <p:cNvPr id="4" name="TextBox 3"/>
          <p:cNvSpPr txBox="1"/>
          <p:nvPr/>
        </p:nvSpPr>
        <p:spPr>
          <a:xfrm rot="20948839">
            <a:off x="7384870" y="1444032"/>
            <a:ext cx="1288523" cy="2123658"/>
          </a:xfrm>
          <a:prstGeom prst="rect">
            <a:avLst/>
          </a:prstGeom>
          <a:solidFill>
            <a:schemeClr val="bg1"/>
          </a:solidFill>
        </p:spPr>
        <p:txBody>
          <a:bodyPr wrap="square" rtlCol="0">
            <a:spAutoFit/>
          </a:bodyPr>
          <a:lstStyle/>
          <a:p>
            <a:pPr algn="ctr"/>
            <a:r>
              <a:rPr lang="en-US" sz="3200" b="1" dirty="0"/>
              <a:t>Look what </a:t>
            </a:r>
          </a:p>
          <a:p>
            <a:pPr algn="ctr"/>
            <a:r>
              <a:rPr lang="en-US" sz="3200" b="1" dirty="0"/>
              <a:t>I </a:t>
            </a:r>
          </a:p>
          <a:p>
            <a:pPr algn="ctr"/>
            <a:r>
              <a:rPr lang="en-US" sz="3200" b="1" dirty="0"/>
              <a:t>know</a:t>
            </a:r>
          </a:p>
        </p:txBody>
      </p:sp>
    </p:spTree>
    <p:extLst>
      <p:ext uri="{BB962C8B-B14F-4D97-AF65-F5344CB8AC3E}">
        <p14:creationId xmlns:p14="http://schemas.microsoft.com/office/powerpoint/2010/main" val="33400258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Chocolate Chip Cookies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You are an excellent teacher and you have been </a:t>
            </a:r>
            <a:r>
              <a:rPr lang="en-US" dirty="0" smtClean="0"/>
              <a:t>planning fun </a:t>
            </a:r>
            <a:r>
              <a:rPr lang="en-US" dirty="0" smtClean="0"/>
              <a:t>and engaging lessons on how to </a:t>
            </a:r>
            <a:r>
              <a:rPr lang="en-US" dirty="0" smtClean="0"/>
              <a:t>bake cookies</a:t>
            </a:r>
            <a:r>
              <a:rPr lang="en-US" dirty="0" smtClean="0"/>
              <a:t>. </a:t>
            </a:r>
            <a:endParaRPr lang="en-US" dirty="0" smtClean="0"/>
          </a:p>
          <a:p>
            <a:pPr>
              <a:buNone/>
            </a:pPr>
            <a:r>
              <a:rPr lang="en-US" dirty="0" smtClean="0"/>
              <a:t>The assessment </a:t>
            </a:r>
            <a:r>
              <a:rPr lang="en-US" dirty="0" smtClean="0"/>
              <a:t>was today </a:t>
            </a:r>
            <a:r>
              <a:rPr lang="en-US" dirty="0" smtClean="0"/>
              <a:t>and you are excited about how your students applied their knowledge. </a:t>
            </a:r>
          </a:p>
          <a:p>
            <a:pPr>
              <a:buNone/>
            </a:pPr>
            <a:r>
              <a:rPr lang="en-US" dirty="0" smtClean="0"/>
              <a:t>Dawn is student in your class and now you will grade her work.</a:t>
            </a:r>
            <a:endParaRPr lang="en-US" dirty="0" smtClean="0"/>
          </a:p>
          <a:p>
            <a:pPr>
              <a:buNone/>
            </a:pPr>
            <a:endParaRPr lang="en-US" dirty="0"/>
          </a:p>
          <a:p>
            <a:pPr>
              <a:buNone/>
            </a:pPr>
            <a:r>
              <a:rPr lang="en-US" b="1" dirty="0" smtClean="0"/>
              <a:t>Eat </a:t>
            </a:r>
            <a:r>
              <a:rPr lang="en-US" b="1" dirty="0"/>
              <a:t>c</a:t>
            </a:r>
            <a:r>
              <a:rPr lang="en-US" b="1" dirty="0" smtClean="0"/>
              <a:t>hocolate cookie number </a:t>
            </a:r>
            <a:r>
              <a:rPr lang="en-US" b="1" dirty="0" smtClean="0"/>
              <a:t>one.</a:t>
            </a:r>
          </a:p>
          <a:p>
            <a:pPr>
              <a:buNone/>
            </a:pPr>
            <a:endParaRPr lang="en-US" dirty="0" smtClean="0"/>
          </a:p>
          <a:p>
            <a:pPr>
              <a:buNone/>
            </a:pPr>
            <a:r>
              <a:rPr lang="en-US" dirty="0" smtClean="0"/>
              <a:t>Think about the percentage out of 100 you would give Dawn on her application of her knowledge in making and baking a chocolate chip cookie. </a:t>
            </a:r>
            <a:endParaRPr lang="en-US" dirty="0" smtClean="0"/>
          </a:p>
          <a:p>
            <a:pPr>
              <a:buNone/>
            </a:pPr>
            <a:endParaRPr lang="en-US" dirty="0"/>
          </a:p>
          <a:p>
            <a:pPr>
              <a:buNone/>
            </a:pPr>
            <a:r>
              <a:rPr lang="en-US" dirty="0" smtClean="0"/>
              <a:t>Dawn’s grade is _________%</a:t>
            </a:r>
            <a:endParaRPr lang="en-US" dirty="0"/>
          </a:p>
        </p:txBody>
      </p:sp>
    </p:spTree>
    <p:extLst>
      <p:ext uri="{BB962C8B-B14F-4D97-AF65-F5344CB8AC3E}">
        <p14:creationId xmlns:p14="http://schemas.microsoft.com/office/powerpoint/2010/main" val="4093036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endParaRPr lang="en-US" sz="6600" b="1" dirty="0" smtClean="0"/>
          </a:p>
          <a:p>
            <a:pPr algn="ctr"/>
            <a:r>
              <a:rPr lang="en-US" sz="6600" b="1" dirty="0" smtClean="0"/>
              <a:t>What grade did you give me?</a:t>
            </a:r>
            <a:endParaRPr lang="en-US" sz="6600" b="1" dirty="0"/>
          </a:p>
        </p:txBody>
      </p:sp>
    </p:spTree>
    <p:extLst>
      <p:ext uri="{BB962C8B-B14F-4D97-AF65-F5344CB8AC3E}">
        <p14:creationId xmlns:p14="http://schemas.microsoft.com/office/powerpoint/2010/main" val="505026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0322" y="372139"/>
            <a:ext cx="10058400" cy="727267"/>
          </a:xfrm>
        </p:spPr>
        <p:txBody>
          <a:bodyPr/>
          <a:lstStyle/>
          <a:p>
            <a:r>
              <a:rPr lang="en-US" dirty="0" smtClean="0"/>
              <a:t>The Reteach: Chocolate </a:t>
            </a:r>
            <a:r>
              <a:rPr lang="en-US" dirty="0" smtClean="0"/>
              <a:t>Chip Cookies</a:t>
            </a:r>
            <a:endParaRPr lang="en-US" dirty="0"/>
          </a:p>
        </p:txBody>
      </p:sp>
      <p:sp>
        <p:nvSpPr>
          <p:cNvPr id="3" name="TextBox 2"/>
          <p:cNvSpPr txBox="1"/>
          <p:nvPr/>
        </p:nvSpPr>
        <p:spPr>
          <a:xfrm>
            <a:off x="850605" y="2064510"/>
            <a:ext cx="10188117" cy="3323987"/>
          </a:xfrm>
          <a:prstGeom prst="rect">
            <a:avLst/>
          </a:prstGeom>
          <a:noFill/>
        </p:spPr>
        <p:txBody>
          <a:bodyPr wrap="square" rtlCol="0">
            <a:spAutoFit/>
          </a:bodyPr>
          <a:lstStyle/>
          <a:p>
            <a:r>
              <a:rPr lang="en-US" sz="2400" dirty="0"/>
              <a:t>You were disappointed in my grade and knew I needed re-teaching. So you pulled </a:t>
            </a:r>
            <a:r>
              <a:rPr lang="en-US" sz="2400" dirty="0" smtClean="0"/>
              <a:t>me to the back table with other students who </a:t>
            </a:r>
            <a:r>
              <a:rPr lang="en-US" sz="2400" dirty="0"/>
              <a:t>had issues with their </a:t>
            </a:r>
            <a:r>
              <a:rPr lang="en-US" sz="2400" dirty="0" smtClean="0"/>
              <a:t>cookies. You reviewed </a:t>
            </a:r>
            <a:r>
              <a:rPr lang="en-US" sz="2400" dirty="0"/>
              <a:t>the basic ingredients of all cookies such as flour, sugar, eggs and butter/oil. You also reviewed the kinds of seasonings and flavorings that can be used to enhance the cookies. Finally, you discussed how other things can be  added to cookies such as candy, chocolate chips, raisins, nuts, and jellies. You were confident that by reviewing what you taught previously that this group of students should do better on the second try on the assessment.</a:t>
            </a:r>
          </a:p>
          <a:p>
            <a:endParaRPr lang="en-US" dirty="0"/>
          </a:p>
        </p:txBody>
      </p:sp>
    </p:spTree>
    <p:extLst>
      <p:ext uri="{BB962C8B-B14F-4D97-AF65-F5344CB8AC3E}">
        <p14:creationId xmlns:p14="http://schemas.microsoft.com/office/powerpoint/2010/main" val="1245481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74135" y="1345020"/>
            <a:ext cx="8534400" cy="4524315"/>
          </a:xfrm>
          <a:prstGeom prst="rect">
            <a:avLst/>
          </a:prstGeom>
        </p:spPr>
        <p:txBody>
          <a:bodyPr wrap="square">
            <a:spAutoFit/>
          </a:bodyPr>
          <a:lstStyle/>
          <a:p>
            <a:pPr>
              <a:buNone/>
            </a:pPr>
            <a:r>
              <a:rPr lang="en-US" b="1" dirty="0"/>
              <a:t>Eat a piece of the cookie number two.</a:t>
            </a:r>
          </a:p>
          <a:p>
            <a:pPr>
              <a:buNone/>
            </a:pPr>
            <a:endParaRPr lang="en-US" dirty="0"/>
          </a:p>
          <a:p>
            <a:pPr>
              <a:buNone/>
            </a:pPr>
            <a:r>
              <a:rPr lang="en-US" dirty="0"/>
              <a:t>This time you used a rubric to score the cookie.</a:t>
            </a:r>
          </a:p>
          <a:p>
            <a:pPr>
              <a:buNone/>
            </a:pPr>
            <a:r>
              <a:rPr lang="en-US" dirty="0"/>
              <a:t>3- great firm texture, lots chocolate chips in each bite, baked evenly</a:t>
            </a:r>
          </a:p>
          <a:p>
            <a:pPr>
              <a:buNone/>
            </a:pPr>
            <a:r>
              <a:rPr lang="en-US" dirty="0"/>
              <a:t>2- good firm texture, some chocolate chips in each bite, baked somewhat evenly</a:t>
            </a:r>
          </a:p>
          <a:p>
            <a:r>
              <a:rPr lang="en-US" dirty="0"/>
              <a:t>1- adequate texture, little chocolate chips in each bite, baked not as evenly</a:t>
            </a:r>
          </a:p>
          <a:p>
            <a:r>
              <a:rPr lang="en-US" dirty="0"/>
              <a:t>0-inproper texture, no chips, burnt or under cooked</a:t>
            </a:r>
          </a:p>
          <a:p>
            <a:endParaRPr lang="en-US" dirty="0"/>
          </a:p>
          <a:p>
            <a:r>
              <a:rPr lang="en-US" dirty="0"/>
              <a:t>Besides scoring the Chocolate Chip Cookie with a rubric you decided to write down next to the score why I had problems with the cookie. Since this is a secured skill you knew that I needed additional practice on a Wednesday Flex day.</a:t>
            </a:r>
          </a:p>
          <a:p>
            <a:endParaRPr lang="en-US" dirty="0"/>
          </a:p>
          <a:p>
            <a:r>
              <a:rPr lang="en-US" dirty="0"/>
              <a:t>Knowing the issues would help you to decide what to re-teach for me and the others in my group.</a:t>
            </a:r>
          </a:p>
          <a:p>
            <a:pPr>
              <a:buNone/>
            </a:pPr>
            <a:endParaRPr lang="en-US" dirty="0"/>
          </a:p>
          <a:p>
            <a:pPr>
              <a:buNone/>
            </a:pPr>
            <a:endParaRPr lang="en-US" dirty="0"/>
          </a:p>
        </p:txBody>
      </p:sp>
    </p:spTree>
    <p:extLst>
      <p:ext uri="{BB962C8B-B14F-4D97-AF65-F5344CB8AC3E}">
        <p14:creationId xmlns:p14="http://schemas.microsoft.com/office/powerpoint/2010/main" val="3170759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endParaRPr lang="en-US" sz="6600" b="1" dirty="0" smtClean="0"/>
          </a:p>
          <a:p>
            <a:pPr algn="ctr"/>
            <a:r>
              <a:rPr lang="en-US" sz="6600" b="1" dirty="0" smtClean="0"/>
              <a:t>Cookie Take 2</a:t>
            </a:r>
            <a:endParaRPr lang="en-US" sz="6600" b="1" dirty="0"/>
          </a:p>
        </p:txBody>
      </p:sp>
    </p:spTree>
    <p:extLst>
      <p:ext uri="{BB962C8B-B14F-4D97-AF65-F5344CB8AC3E}">
        <p14:creationId xmlns:p14="http://schemas.microsoft.com/office/powerpoint/2010/main" val="3094110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32500" lnSpcReduction="20000"/>
          </a:bodyPr>
          <a:lstStyle/>
          <a:p>
            <a:r>
              <a:rPr lang="en-US" sz="6600" b="1" dirty="0" smtClean="0"/>
              <a:t>Cookie </a:t>
            </a:r>
            <a:r>
              <a:rPr lang="en-US" sz="6600" b="1" dirty="0"/>
              <a:t>2</a:t>
            </a:r>
            <a:endParaRPr lang="en-US" sz="6600" dirty="0"/>
          </a:p>
          <a:p>
            <a:r>
              <a:rPr lang="en-US" sz="6600" dirty="0"/>
              <a:t> </a:t>
            </a:r>
          </a:p>
          <a:p>
            <a:r>
              <a:rPr lang="en-US" sz="6600" dirty="0"/>
              <a:t>This time you used a rubric to score the cookie</a:t>
            </a:r>
            <a:r>
              <a:rPr lang="en-US" sz="6600" dirty="0" smtClean="0"/>
              <a:t>.</a:t>
            </a:r>
          </a:p>
          <a:p>
            <a:endParaRPr lang="en-US" sz="6600" dirty="0"/>
          </a:p>
          <a:p>
            <a:r>
              <a:rPr lang="en-US" sz="6600" dirty="0"/>
              <a:t>3- great firm texture, lots chocolate chips in each bite, baked evenly</a:t>
            </a:r>
          </a:p>
          <a:p>
            <a:r>
              <a:rPr lang="en-US" sz="6600" dirty="0"/>
              <a:t>2- good firm texture, some chocolate chips in each bite, baked somewhat evenly</a:t>
            </a:r>
          </a:p>
          <a:p>
            <a:r>
              <a:rPr lang="en-US" sz="6600" dirty="0"/>
              <a:t>1- adequate texture, little chocolate chips in each bite, baked not as evenly</a:t>
            </a:r>
          </a:p>
          <a:p>
            <a:r>
              <a:rPr lang="en-US" sz="6600" dirty="0"/>
              <a:t>0-inproper texture, no chips, burnt or under cooked</a:t>
            </a:r>
          </a:p>
          <a:p>
            <a:pPr algn="ctr"/>
            <a:endParaRPr lang="en-US" sz="6600" b="1" dirty="0" smtClean="0"/>
          </a:p>
        </p:txBody>
      </p:sp>
      <p:sp>
        <p:nvSpPr>
          <p:cNvPr id="2" name="Rectangle 1"/>
          <p:cNvSpPr/>
          <p:nvPr/>
        </p:nvSpPr>
        <p:spPr>
          <a:xfrm>
            <a:off x="4375971" y="565529"/>
            <a:ext cx="2432076" cy="1107996"/>
          </a:xfrm>
          <a:prstGeom prst="rect">
            <a:avLst/>
          </a:prstGeom>
        </p:spPr>
        <p:txBody>
          <a:bodyPr wrap="none">
            <a:spAutoFit/>
          </a:bodyPr>
          <a:lstStyle/>
          <a:p>
            <a:pPr algn="ctr"/>
            <a:r>
              <a:rPr lang="en-US" sz="6600" b="1" dirty="0"/>
              <a:t>Rubric</a:t>
            </a:r>
            <a:endParaRPr lang="en-US" b="1" dirty="0"/>
          </a:p>
        </p:txBody>
      </p:sp>
    </p:spTree>
    <p:extLst>
      <p:ext uri="{BB962C8B-B14F-4D97-AF65-F5344CB8AC3E}">
        <p14:creationId xmlns:p14="http://schemas.microsoft.com/office/powerpoint/2010/main" val="2534072661"/>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260</TotalTime>
  <Words>1325</Words>
  <Application>Microsoft Office PowerPoint</Application>
  <PresentationFormat>Widescreen</PresentationFormat>
  <Paragraphs>411</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Calibri Light</vt:lpstr>
      <vt:lpstr>Comic Sans MS</vt:lpstr>
      <vt:lpstr>Symbol</vt:lpstr>
      <vt:lpstr>Times New Roman</vt:lpstr>
      <vt:lpstr>Retrospect</vt:lpstr>
      <vt:lpstr>How Can You Use Data to Differentiate?</vt:lpstr>
      <vt:lpstr>PowerPoint Presentation</vt:lpstr>
      <vt:lpstr>PowerPoint Presentation</vt:lpstr>
      <vt:lpstr>Chocolate Chip Cookies</vt:lpstr>
      <vt:lpstr>PowerPoint Presentation</vt:lpstr>
      <vt:lpstr>The Reteach: Chocolate Chip Cookies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Harford County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Gardner, Dawn</dc:creator>
  <cp:lastModifiedBy>Gardner, Dawn</cp:lastModifiedBy>
  <cp:revision>17</cp:revision>
  <dcterms:created xsi:type="dcterms:W3CDTF">2015-02-09T02:08:22Z</dcterms:created>
  <dcterms:modified xsi:type="dcterms:W3CDTF">2015-02-12T17:59:22Z</dcterms:modified>
</cp:coreProperties>
</file>